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sldIdLst>
    <p:sldId id="281" r:id="rId5"/>
    <p:sldId id="2134804681" r:id="rId6"/>
    <p:sldId id="2134804713" r:id="rId7"/>
    <p:sldId id="2134804692" r:id="rId8"/>
    <p:sldId id="2134804695" r:id="rId9"/>
    <p:sldId id="2134804697" r:id="rId10"/>
    <p:sldId id="2134804699" r:id="rId11"/>
    <p:sldId id="2134804720" r:id="rId12"/>
    <p:sldId id="2134804721" r:id="rId13"/>
    <p:sldId id="2134804722" r:id="rId14"/>
    <p:sldId id="2134804723" r:id="rId15"/>
    <p:sldId id="2134804724" r:id="rId16"/>
    <p:sldId id="2134804725" r:id="rId17"/>
    <p:sldId id="2134804726" r:id="rId18"/>
    <p:sldId id="2134804719" r:id="rId19"/>
    <p:sldId id="2134804727" r:id="rId20"/>
    <p:sldId id="2134804728" r:id="rId21"/>
    <p:sldId id="2134804694" r:id="rId22"/>
    <p:sldId id="2134804714" r:id="rId23"/>
    <p:sldId id="2134804716" r:id="rId24"/>
    <p:sldId id="2134804718" r:id="rId25"/>
    <p:sldId id="2134804717" r:id="rId26"/>
    <p:sldId id="2134804696" r:id="rId27"/>
    <p:sldId id="2134804715" r:id="rId28"/>
    <p:sldId id="2134804693" r:id="rId29"/>
    <p:sldId id="2134804680" r:id="rId30"/>
    <p:sldId id="2134804698" r:id="rId31"/>
    <p:sldId id="2134804703" r:id="rId32"/>
    <p:sldId id="2134804706" r:id="rId33"/>
    <p:sldId id="2134804705" r:id="rId34"/>
    <p:sldId id="2134804704" r:id="rId35"/>
    <p:sldId id="2134804710" r:id="rId36"/>
    <p:sldId id="2134804711" r:id="rId37"/>
    <p:sldId id="213480471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 Carter" initials="NC" lastIdx="3" clrIdx="0">
    <p:extLst>
      <p:ext uri="{19B8F6BF-5375-455C-9EA6-DF929625EA0E}">
        <p15:presenceInfo xmlns:p15="http://schemas.microsoft.com/office/powerpoint/2012/main" userId="S::nicole@iconics.com::caaebb7f-2c0e-4cb3-a859-44a9aaeaec6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91"/>
    <a:srgbClr val="00528B"/>
    <a:srgbClr val="E6E6E4"/>
    <a:srgbClr val="00BCD0"/>
    <a:srgbClr val="A1D5F2"/>
    <a:srgbClr val="A2F2F2"/>
    <a:srgbClr val="0098A8"/>
    <a:srgbClr val="B18953"/>
    <a:srgbClr val="008287"/>
    <a:srgbClr val="F4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87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E1A13-2EFF-480C-B789-5DF7497B319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D51376-A64A-40B2-AEC0-5F6D612CAC30}">
      <dgm:prSet phldrT="[Text]"/>
      <dgm:spPr/>
      <dgm:t>
        <a:bodyPr/>
        <a:lstStyle/>
        <a:p>
          <a:r>
            <a:rPr lang="cs-CZ" dirty="0"/>
            <a:t>Native Language</a:t>
          </a:r>
          <a:endParaRPr lang="en-US" dirty="0"/>
        </a:p>
      </dgm:t>
    </dgm:pt>
    <dgm:pt modelId="{A3B9E842-8359-43E8-936D-C5AAE4058E05}" type="parTrans" cxnId="{1D4A71D7-A194-4D05-98EA-11CA53B934BA}">
      <dgm:prSet/>
      <dgm:spPr/>
      <dgm:t>
        <a:bodyPr/>
        <a:lstStyle/>
        <a:p>
          <a:endParaRPr lang="en-US"/>
        </a:p>
      </dgm:t>
    </dgm:pt>
    <dgm:pt modelId="{489A1751-9603-4E04-84C7-5C0DF0ACCB4E}" type="sibTrans" cxnId="{1D4A71D7-A194-4D05-98EA-11CA53B934BA}">
      <dgm:prSet/>
      <dgm:spPr/>
      <dgm:t>
        <a:bodyPr/>
        <a:lstStyle/>
        <a:p>
          <a:endParaRPr lang="en-US"/>
        </a:p>
      </dgm:t>
    </dgm:pt>
    <dgm:pt modelId="{08844EC7-CD7B-4AEB-A409-008C90450E24}">
      <dgm:prSet phldrT="[Text]"/>
      <dgm:spPr/>
      <dgm:t>
        <a:bodyPr/>
        <a:lstStyle/>
        <a:p>
          <a:r>
            <a:rPr lang="cs-CZ" dirty="0"/>
            <a:t>Comments in English</a:t>
          </a:r>
          <a:endParaRPr lang="en-US" dirty="0"/>
        </a:p>
      </dgm:t>
    </dgm:pt>
    <dgm:pt modelId="{27D596CE-EB86-4BD6-8FFD-9B19829F5CC2}" type="parTrans" cxnId="{5214BF6C-9F95-4300-8C37-F96BE115C5A5}">
      <dgm:prSet/>
      <dgm:spPr/>
      <dgm:t>
        <a:bodyPr/>
        <a:lstStyle/>
        <a:p>
          <a:endParaRPr lang="en-US"/>
        </a:p>
      </dgm:t>
    </dgm:pt>
    <dgm:pt modelId="{3F90461B-0259-4773-BF3B-A56041FBBE0F}" type="sibTrans" cxnId="{5214BF6C-9F95-4300-8C37-F96BE115C5A5}">
      <dgm:prSet/>
      <dgm:spPr/>
      <dgm:t>
        <a:bodyPr/>
        <a:lstStyle/>
        <a:p>
          <a:endParaRPr lang="en-US"/>
        </a:p>
      </dgm:t>
    </dgm:pt>
    <dgm:pt modelId="{8D397CFD-4D96-4A4F-B0CE-158A3008B24F}">
      <dgm:prSet phldrT="[Text]"/>
      <dgm:spPr/>
      <dgm:t>
        <a:bodyPr/>
        <a:lstStyle/>
        <a:p>
          <a:r>
            <a:rPr lang="cs-CZ" dirty="0"/>
            <a:t>Code</a:t>
          </a:r>
          <a:endParaRPr lang="en-US" dirty="0"/>
        </a:p>
      </dgm:t>
    </dgm:pt>
    <dgm:pt modelId="{427F8519-A963-4FCE-8FA8-2A146E77F5B1}" type="parTrans" cxnId="{8B549ECC-FA47-46AD-A1D3-6ECB11EF2405}">
      <dgm:prSet/>
      <dgm:spPr/>
      <dgm:t>
        <a:bodyPr/>
        <a:lstStyle/>
        <a:p>
          <a:endParaRPr lang="en-US"/>
        </a:p>
      </dgm:t>
    </dgm:pt>
    <dgm:pt modelId="{CFF939CB-01FC-493B-BCE6-931BAC2C3003}" type="sibTrans" cxnId="{8B549ECC-FA47-46AD-A1D3-6ECB11EF2405}">
      <dgm:prSet/>
      <dgm:spPr/>
      <dgm:t>
        <a:bodyPr/>
        <a:lstStyle/>
        <a:p>
          <a:endParaRPr lang="en-US"/>
        </a:p>
      </dgm:t>
    </dgm:pt>
    <dgm:pt modelId="{1EF88E3C-D367-492A-9F04-4F185D8265BC}">
      <dgm:prSet phldrT="[Text]"/>
      <dgm:spPr/>
      <dgm:t>
        <a:bodyPr/>
        <a:lstStyle/>
        <a:p>
          <a:r>
            <a:rPr lang="cs-CZ" dirty="0"/>
            <a:t>Print Result</a:t>
          </a:r>
          <a:endParaRPr lang="en-US" dirty="0"/>
        </a:p>
      </dgm:t>
    </dgm:pt>
    <dgm:pt modelId="{F4EAF29B-2E14-4F3B-AFDD-CE1CBAE659FF}" type="parTrans" cxnId="{B7A1FE6E-6089-43EF-A7D1-5192A8775ADC}">
      <dgm:prSet/>
      <dgm:spPr/>
      <dgm:t>
        <a:bodyPr/>
        <a:lstStyle/>
        <a:p>
          <a:endParaRPr lang="en-US"/>
        </a:p>
      </dgm:t>
    </dgm:pt>
    <dgm:pt modelId="{8D205B53-F3F4-479A-BA35-CFEAA0E67537}" type="sibTrans" cxnId="{B7A1FE6E-6089-43EF-A7D1-5192A8775ADC}">
      <dgm:prSet/>
      <dgm:spPr/>
      <dgm:t>
        <a:bodyPr/>
        <a:lstStyle/>
        <a:p>
          <a:endParaRPr lang="en-US"/>
        </a:p>
      </dgm:t>
    </dgm:pt>
    <dgm:pt modelId="{D3B10821-229A-431A-8315-1FCFDB84E865}">
      <dgm:prSet phldrT="[Text]"/>
      <dgm:spPr/>
      <dgm:t>
        <a:bodyPr/>
        <a:lstStyle/>
        <a:p>
          <a:r>
            <a:rPr lang="cs-CZ" dirty="0"/>
            <a:t>Whiteboard</a:t>
          </a:r>
          <a:endParaRPr lang="en-US" dirty="0"/>
        </a:p>
      </dgm:t>
    </dgm:pt>
    <dgm:pt modelId="{596F5BC5-BF65-4679-8285-ED1497B42448}" type="parTrans" cxnId="{E53EB3B9-3F91-4E62-B990-EF2761B6B1D7}">
      <dgm:prSet/>
      <dgm:spPr/>
      <dgm:t>
        <a:bodyPr/>
        <a:lstStyle/>
        <a:p>
          <a:endParaRPr lang="en-US"/>
        </a:p>
      </dgm:t>
    </dgm:pt>
    <dgm:pt modelId="{A89A8CA7-0A40-42F1-906E-45A6C5F74042}" type="sibTrans" cxnId="{E53EB3B9-3F91-4E62-B990-EF2761B6B1D7}">
      <dgm:prSet/>
      <dgm:spPr/>
      <dgm:t>
        <a:bodyPr/>
        <a:lstStyle/>
        <a:p>
          <a:endParaRPr lang="en-US"/>
        </a:p>
      </dgm:t>
    </dgm:pt>
    <dgm:pt modelId="{2510260C-4F29-4CAB-9107-143702B855C0}" type="pres">
      <dgm:prSet presAssocID="{9EFE1A13-2EFF-480C-B789-5DF7497B3195}" presName="cycle" presStyleCnt="0">
        <dgm:presLayoutVars>
          <dgm:dir/>
          <dgm:resizeHandles val="exact"/>
        </dgm:presLayoutVars>
      </dgm:prSet>
      <dgm:spPr/>
    </dgm:pt>
    <dgm:pt modelId="{0D113AD9-7102-4AE6-8A85-00FC9A0EA81C}" type="pres">
      <dgm:prSet presAssocID="{D3B10821-229A-431A-8315-1FCFDB84E865}" presName="node" presStyleLbl="node1" presStyleIdx="0" presStyleCnt="5">
        <dgm:presLayoutVars>
          <dgm:bulletEnabled val="1"/>
        </dgm:presLayoutVars>
      </dgm:prSet>
      <dgm:spPr/>
    </dgm:pt>
    <dgm:pt modelId="{484EAB48-10F9-4D62-B359-49B782F1C2D8}" type="pres">
      <dgm:prSet presAssocID="{A89A8CA7-0A40-42F1-906E-45A6C5F74042}" presName="sibTrans" presStyleLbl="sibTrans2D1" presStyleIdx="0" presStyleCnt="5"/>
      <dgm:spPr/>
    </dgm:pt>
    <dgm:pt modelId="{32CB1AAE-1214-4733-ADEC-5692E5913A03}" type="pres">
      <dgm:prSet presAssocID="{A89A8CA7-0A40-42F1-906E-45A6C5F74042}" presName="connectorText" presStyleLbl="sibTrans2D1" presStyleIdx="0" presStyleCnt="5"/>
      <dgm:spPr/>
    </dgm:pt>
    <dgm:pt modelId="{9F9E235D-340E-48B7-9E64-17529E1FFD07}" type="pres">
      <dgm:prSet presAssocID="{79D51376-A64A-40B2-AEC0-5F6D612CAC30}" presName="node" presStyleLbl="node1" presStyleIdx="1" presStyleCnt="5">
        <dgm:presLayoutVars>
          <dgm:bulletEnabled val="1"/>
        </dgm:presLayoutVars>
      </dgm:prSet>
      <dgm:spPr/>
    </dgm:pt>
    <dgm:pt modelId="{00E0332F-5D55-4B0A-88B3-E11A3AF3FEC3}" type="pres">
      <dgm:prSet presAssocID="{489A1751-9603-4E04-84C7-5C0DF0ACCB4E}" presName="sibTrans" presStyleLbl="sibTrans2D1" presStyleIdx="1" presStyleCnt="5"/>
      <dgm:spPr/>
    </dgm:pt>
    <dgm:pt modelId="{6C35A2B8-7606-48F6-B406-593C3891CF34}" type="pres">
      <dgm:prSet presAssocID="{489A1751-9603-4E04-84C7-5C0DF0ACCB4E}" presName="connectorText" presStyleLbl="sibTrans2D1" presStyleIdx="1" presStyleCnt="5"/>
      <dgm:spPr/>
    </dgm:pt>
    <dgm:pt modelId="{9E0891B0-C1E7-4931-99D3-8D030CCD2F8B}" type="pres">
      <dgm:prSet presAssocID="{08844EC7-CD7B-4AEB-A409-008C90450E24}" presName="node" presStyleLbl="node1" presStyleIdx="2" presStyleCnt="5">
        <dgm:presLayoutVars>
          <dgm:bulletEnabled val="1"/>
        </dgm:presLayoutVars>
      </dgm:prSet>
      <dgm:spPr/>
    </dgm:pt>
    <dgm:pt modelId="{16F1176C-D3C4-4497-A972-3DD304CE03FE}" type="pres">
      <dgm:prSet presAssocID="{3F90461B-0259-4773-BF3B-A56041FBBE0F}" presName="sibTrans" presStyleLbl="sibTrans2D1" presStyleIdx="2" presStyleCnt="5"/>
      <dgm:spPr/>
    </dgm:pt>
    <dgm:pt modelId="{E51B115F-24DA-4D2C-B45F-F3E01E682F5C}" type="pres">
      <dgm:prSet presAssocID="{3F90461B-0259-4773-BF3B-A56041FBBE0F}" presName="connectorText" presStyleLbl="sibTrans2D1" presStyleIdx="2" presStyleCnt="5"/>
      <dgm:spPr/>
    </dgm:pt>
    <dgm:pt modelId="{68989B88-BED4-43E4-A123-3F750A66BC41}" type="pres">
      <dgm:prSet presAssocID="{8D397CFD-4D96-4A4F-B0CE-158A3008B24F}" presName="node" presStyleLbl="node1" presStyleIdx="3" presStyleCnt="5">
        <dgm:presLayoutVars>
          <dgm:bulletEnabled val="1"/>
        </dgm:presLayoutVars>
      </dgm:prSet>
      <dgm:spPr/>
    </dgm:pt>
    <dgm:pt modelId="{70B3B367-65A6-4E3E-8CE0-2052C93AFCCC}" type="pres">
      <dgm:prSet presAssocID="{CFF939CB-01FC-493B-BCE6-931BAC2C3003}" presName="sibTrans" presStyleLbl="sibTrans2D1" presStyleIdx="3" presStyleCnt="5"/>
      <dgm:spPr/>
    </dgm:pt>
    <dgm:pt modelId="{607EA02E-D1BC-4DC7-B7F9-7EAC385B107B}" type="pres">
      <dgm:prSet presAssocID="{CFF939CB-01FC-493B-BCE6-931BAC2C3003}" presName="connectorText" presStyleLbl="sibTrans2D1" presStyleIdx="3" presStyleCnt="5"/>
      <dgm:spPr/>
    </dgm:pt>
    <dgm:pt modelId="{87FD9F7C-6FC0-4384-9361-606E456C9A2A}" type="pres">
      <dgm:prSet presAssocID="{1EF88E3C-D367-492A-9F04-4F185D8265BC}" presName="node" presStyleLbl="node1" presStyleIdx="4" presStyleCnt="5">
        <dgm:presLayoutVars>
          <dgm:bulletEnabled val="1"/>
        </dgm:presLayoutVars>
      </dgm:prSet>
      <dgm:spPr/>
    </dgm:pt>
    <dgm:pt modelId="{A0D85943-8ABB-481D-895E-3F8643437932}" type="pres">
      <dgm:prSet presAssocID="{8D205B53-F3F4-479A-BA35-CFEAA0E67537}" presName="sibTrans" presStyleLbl="sibTrans2D1" presStyleIdx="4" presStyleCnt="5"/>
      <dgm:spPr/>
    </dgm:pt>
    <dgm:pt modelId="{B1851D66-AD36-4AB3-B727-0B73F15ED7B8}" type="pres">
      <dgm:prSet presAssocID="{8D205B53-F3F4-479A-BA35-CFEAA0E67537}" presName="connectorText" presStyleLbl="sibTrans2D1" presStyleIdx="4" presStyleCnt="5"/>
      <dgm:spPr/>
    </dgm:pt>
  </dgm:ptLst>
  <dgm:cxnLst>
    <dgm:cxn modelId="{F2C1A006-40E1-4193-B98E-5C0124D07F27}" type="presOf" srcId="{8D397CFD-4D96-4A4F-B0CE-158A3008B24F}" destId="{68989B88-BED4-43E4-A123-3F750A66BC41}" srcOrd="0" destOrd="0" presId="urn:microsoft.com/office/officeart/2005/8/layout/cycle2"/>
    <dgm:cxn modelId="{C9D03B18-9B14-4117-BF3B-4A49C50B0630}" type="presOf" srcId="{9EFE1A13-2EFF-480C-B789-5DF7497B3195}" destId="{2510260C-4F29-4CAB-9107-143702B855C0}" srcOrd="0" destOrd="0" presId="urn:microsoft.com/office/officeart/2005/8/layout/cycle2"/>
    <dgm:cxn modelId="{028FCC19-B04E-44BB-AD2B-5DD7C6862C16}" type="presOf" srcId="{08844EC7-CD7B-4AEB-A409-008C90450E24}" destId="{9E0891B0-C1E7-4931-99D3-8D030CCD2F8B}" srcOrd="0" destOrd="0" presId="urn:microsoft.com/office/officeart/2005/8/layout/cycle2"/>
    <dgm:cxn modelId="{912FDF60-0742-448D-8E0B-A3A6BF089552}" type="presOf" srcId="{489A1751-9603-4E04-84C7-5C0DF0ACCB4E}" destId="{00E0332F-5D55-4B0A-88B3-E11A3AF3FEC3}" srcOrd="0" destOrd="0" presId="urn:microsoft.com/office/officeart/2005/8/layout/cycle2"/>
    <dgm:cxn modelId="{56CB0348-FFA8-4306-895C-390A51F96795}" type="presOf" srcId="{489A1751-9603-4E04-84C7-5C0DF0ACCB4E}" destId="{6C35A2B8-7606-48F6-B406-593C3891CF34}" srcOrd="1" destOrd="0" presId="urn:microsoft.com/office/officeart/2005/8/layout/cycle2"/>
    <dgm:cxn modelId="{5214BF6C-9F95-4300-8C37-F96BE115C5A5}" srcId="{9EFE1A13-2EFF-480C-B789-5DF7497B3195}" destId="{08844EC7-CD7B-4AEB-A409-008C90450E24}" srcOrd="2" destOrd="0" parTransId="{27D596CE-EB86-4BD6-8FFD-9B19829F5CC2}" sibTransId="{3F90461B-0259-4773-BF3B-A56041FBBE0F}"/>
    <dgm:cxn modelId="{B7A1FE6E-6089-43EF-A7D1-5192A8775ADC}" srcId="{9EFE1A13-2EFF-480C-B789-5DF7497B3195}" destId="{1EF88E3C-D367-492A-9F04-4F185D8265BC}" srcOrd="4" destOrd="0" parTransId="{F4EAF29B-2E14-4F3B-AFDD-CE1CBAE659FF}" sibTransId="{8D205B53-F3F4-479A-BA35-CFEAA0E67537}"/>
    <dgm:cxn modelId="{6DF0C152-D63B-4D70-8DC1-81FA5A8FBCB3}" type="presOf" srcId="{D3B10821-229A-431A-8315-1FCFDB84E865}" destId="{0D113AD9-7102-4AE6-8A85-00FC9A0EA81C}" srcOrd="0" destOrd="0" presId="urn:microsoft.com/office/officeart/2005/8/layout/cycle2"/>
    <dgm:cxn modelId="{A45BCC56-4800-4934-BE76-F2F6D770973E}" type="presOf" srcId="{8D205B53-F3F4-479A-BA35-CFEAA0E67537}" destId="{A0D85943-8ABB-481D-895E-3F8643437932}" srcOrd="0" destOrd="0" presId="urn:microsoft.com/office/officeart/2005/8/layout/cycle2"/>
    <dgm:cxn modelId="{B5062B99-7AC8-4E2B-A095-23B763DE1FAA}" type="presOf" srcId="{A89A8CA7-0A40-42F1-906E-45A6C5F74042}" destId="{32CB1AAE-1214-4733-ADEC-5692E5913A03}" srcOrd="1" destOrd="0" presId="urn:microsoft.com/office/officeart/2005/8/layout/cycle2"/>
    <dgm:cxn modelId="{DB59E1A7-0DE1-4818-AB6D-F869F5002E20}" type="presOf" srcId="{8D205B53-F3F4-479A-BA35-CFEAA0E67537}" destId="{B1851D66-AD36-4AB3-B727-0B73F15ED7B8}" srcOrd="1" destOrd="0" presId="urn:microsoft.com/office/officeart/2005/8/layout/cycle2"/>
    <dgm:cxn modelId="{082A5BAE-2AC5-486D-8DF7-FDC5B6310274}" type="presOf" srcId="{A89A8CA7-0A40-42F1-906E-45A6C5F74042}" destId="{484EAB48-10F9-4D62-B359-49B782F1C2D8}" srcOrd="0" destOrd="0" presId="urn:microsoft.com/office/officeart/2005/8/layout/cycle2"/>
    <dgm:cxn modelId="{E53EB3B9-3F91-4E62-B990-EF2761B6B1D7}" srcId="{9EFE1A13-2EFF-480C-B789-5DF7497B3195}" destId="{D3B10821-229A-431A-8315-1FCFDB84E865}" srcOrd="0" destOrd="0" parTransId="{596F5BC5-BF65-4679-8285-ED1497B42448}" sibTransId="{A89A8CA7-0A40-42F1-906E-45A6C5F74042}"/>
    <dgm:cxn modelId="{8D50B9BF-6875-449A-9F7E-F4A4550976BA}" type="presOf" srcId="{1EF88E3C-D367-492A-9F04-4F185D8265BC}" destId="{87FD9F7C-6FC0-4384-9361-606E456C9A2A}" srcOrd="0" destOrd="0" presId="urn:microsoft.com/office/officeart/2005/8/layout/cycle2"/>
    <dgm:cxn modelId="{8B549ECC-FA47-46AD-A1D3-6ECB11EF2405}" srcId="{9EFE1A13-2EFF-480C-B789-5DF7497B3195}" destId="{8D397CFD-4D96-4A4F-B0CE-158A3008B24F}" srcOrd="3" destOrd="0" parTransId="{427F8519-A963-4FCE-8FA8-2A146E77F5B1}" sibTransId="{CFF939CB-01FC-493B-BCE6-931BAC2C3003}"/>
    <dgm:cxn modelId="{631F54CD-D4BB-4893-8CB7-02AE0A8B2DEE}" type="presOf" srcId="{CFF939CB-01FC-493B-BCE6-931BAC2C3003}" destId="{607EA02E-D1BC-4DC7-B7F9-7EAC385B107B}" srcOrd="1" destOrd="0" presId="urn:microsoft.com/office/officeart/2005/8/layout/cycle2"/>
    <dgm:cxn modelId="{5E3CAED2-F304-47EC-9F83-9CB0620903ED}" type="presOf" srcId="{3F90461B-0259-4773-BF3B-A56041FBBE0F}" destId="{16F1176C-D3C4-4497-A972-3DD304CE03FE}" srcOrd="0" destOrd="0" presId="urn:microsoft.com/office/officeart/2005/8/layout/cycle2"/>
    <dgm:cxn modelId="{1D4A71D7-A194-4D05-98EA-11CA53B934BA}" srcId="{9EFE1A13-2EFF-480C-B789-5DF7497B3195}" destId="{79D51376-A64A-40B2-AEC0-5F6D612CAC30}" srcOrd="1" destOrd="0" parTransId="{A3B9E842-8359-43E8-936D-C5AAE4058E05}" sibTransId="{489A1751-9603-4E04-84C7-5C0DF0ACCB4E}"/>
    <dgm:cxn modelId="{900481DC-D4F3-4160-BA91-DDE0E779568D}" type="presOf" srcId="{CFF939CB-01FC-493B-BCE6-931BAC2C3003}" destId="{70B3B367-65A6-4E3E-8CE0-2052C93AFCCC}" srcOrd="0" destOrd="0" presId="urn:microsoft.com/office/officeart/2005/8/layout/cycle2"/>
    <dgm:cxn modelId="{F1238ADF-67D4-4203-ABC7-359797F5FEEA}" type="presOf" srcId="{79D51376-A64A-40B2-AEC0-5F6D612CAC30}" destId="{9F9E235D-340E-48B7-9E64-17529E1FFD07}" srcOrd="0" destOrd="0" presId="urn:microsoft.com/office/officeart/2005/8/layout/cycle2"/>
    <dgm:cxn modelId="{7D77EBE7-5EE6-480D-B728-BD7709BD740B}" type="presOf" srcId="{3F90461B-0259-4773-BF3B-A56041FBBE0F}" destId="{E51B115F-24DA-4D2C-B45F-F3E01E682F5C}" srcOrd="1" destOrd="0" presId="urn:microsoft.com/office/officeart/2005/8/layout/cycle2"/>
    <dgm:cxn modelId="{A5D7CD73-C229-4760-B837-8C176E44198D}" type="presParOf" srcId="{2510260C-4F29-4CAB-9107-143702B855C0}" destId="{0D113AD9-7102-4AE6-8A85-00FC9A0EA81C}" srcOrd="0" destOrd="0" presId="urn:microsoft.com/office/officeart/2005/8/layout/cycle2"/>
    <dgm:cxn modelId="{48F926E0-B357-4B33-90BF-0D592AAD38A4}" type="presParOf" srcId="{2510260C-4F29-4CAB-9107-143702B855C0}" destId="{484EAB48-10F9-4D62-B359-49B782F1C2D8}" srcOrd="1" destOrd="0" presId="urn:microsoft.com/office/officeart/2005/8/layout/cycle2"/>
    <dgm:cxn modelId="{F48C6103-78DE-46F9-94AD-E21D95CB06BB}" type="presParOf" srcId="{484EAB48-10F9-4D62-B359-49B782F1C2D8}" destId="{32CB1AAE-1214-4733-ADEC-5692E5913A03}" srcOrd="0" destOrd="0" presId="urn:microsoft.com/office/officeart/2005/8/layout/cycle2"/>
    <dgm:cxn modelId="{DE803130-7D57-4E6A-B046-7F827B6FF97C}" type="presParOf" srcId="{2510260C-4F29-4CAB-9107-143702B855C0}" destId="{9F9E235D-340E-48B7-9E64-17529E1FFD07}" srcOrd="2" destOrd="0" presId="urn:microsoft.com/office/officeart/2005/8/layout/cycle2"/>
    <dgm:cxn modelId="{378B1804-0FA1-4213-9EAA-D450F1289AA6}" type="presParOf" srcId="{2510260C-4F29-4CAB-9107-143702B855C0}" destId="{00E0332F-5D55-4B0A-88B3-E11A3AF3FEC3}" srcOrd="3" destOrd="0" presId="urn:microsoft.com/office/officeart/2005/8/layout/cycle2"/>
    <dgm:cxn modelId="{11DB42DF-91DD-41F0-A139-CD479297026A}" type="presParOf" srcId="{00E0332F-5D55-4B0A-88B3-E11A3AF3FEC3}" destId="{6C35A2B8-7606-48F6-B406-593C3891CF34}" srcOrd="0" destOrd="0" presId="urn:microsoft.com/office/officeart/2005/8/layout/cycle2"/>
    <dgm:cxn modelId="{C111333D-DA79-4F7A-A2C2-2FED33070F10}" type="presParOf" srcId="{2510260C-4F29-4CAB-9107-143702B855C0}" destId="{9E0891B0-C1E7-4931-99D3-8D030CCD2F8B}" srcOrd="4" destOrd="0" presId="urn:microsoft.com/office/officeart/2005/8/layout/cycle2"/>
    <dgm:cxn modelId="{73722356-1D33-4BC3-9996-2E173DCFEDF7}" type="presParOf" srcId="{2510260C-4F29-4CAB-9107-143702B855C0}" destId="{16F1176C-D3C4-4497-A972-3DD304CE03FE}" srcOrd="5" destOrd="0" presId="urn:microsoft.com/office/officeart/2005/8/layout/cycle2"/>
    <dgm:cxn modelId="{D8923B46-06C5-4C27-A378-E0786C32F5A2}" type="presParOf" srcId="{16F1176C-D3C4-4497-A972-3DD304CE03FE}" destId="{E51B115F-24DA-4D2C-B45F-F3E01E682F5C}" srcOrd="0" destOrd="0" presId="urn:microsoft.com/office/officeart/2005/8/layout/cycle2"/>
    <dgm:cxn modelId="{9F086915-7CBB-462C-952E-C7D0FE0ED1C1}" type="presParOf" srcId="{2510260C-4F29-4CAB-9107-143702B855C0}" destId="{68989B88-BED4-43E4-A123-3F750A66BC41}" srcOrd="6" destOrd="0" presId="urn:microsoft.com/office/officeart/2005/8/layout/cycle2"/>
    <dgm:cxn modelId="{497FE423-0764-4333-9CAC-C777FC18B409}" type="presParOf" srcId="{2510260C-4F29-4CAB-9107-143702B855C0}" destId="{70B3B367-65A6-4E3E-8CE0-2052C93AFCCC}" srcOrd="7" destOrd="0" presId="urn:microsoft.com/office/officeart/2005/8/layout/cycle2"/>
    <dgm:cxn modelId="{73DBC335-11BA-4CBF-86EA-746F8838BE4F}" type="presParOf" srcId="{70B3B367-65A6-4E3E-8CE0-2052C93AFCCC}" destId="{607EA02E-D1BC-4DC7-B7F9-7EAC385B107B}" srcOrd="0" destOrd="0" presId="urn:microsoft.com/office/officeart/2005/8/layout/cycle2"/>
    <dgm:cxn modelId="{7C1D17AA-714C-429F-8626-027044C148E5}" type="presParOf" srcId="{2510260C-4F29-4CAB-9107-143702B855C0}" destId="{87FD9F7C-6FC0-4384-9361-606E456C9A2A}" srcOrd="8" destOrd="0" presId="urn:microsoft.com/office/officeart/2005/8/layout/cycle2"/>
    <dgm:cxn modelId="{8E981098-2F54-46B5-AC1D-050367E6EA9E}" type="presParOf" srcId="{2510260C-4F29-4CAB-9107-143702B855C0}" destId="{A0D85943-8ABB-481D-895E-3F8643437932}" srcOrd="9" destOrd="0" presId="urn:microsoft.com/office/officeart/2005/8/layout/cycle2"/>
    <dgm:cxn modelId="{16A3DB34-F76D-459D-AD71-AE8C036DE76D}" type="presParOf" srcId="{A0D85943-8ABB-481D-895E-3F8643437932}" destId="{B1851D66-AD36-4AB3-B727-0B73F15ED7B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13AD9-7102-4AE6-8A85-00FC9A0EA81C}">
      <dsp:nvSpPr>
        <dsp:cNvPr id="0" name=""/>
        <dsp:cNvSpPr/>
      </dsp:nvSpPr>
      <dsp:spPr>
        <a:xfrm>
          <a:off x="2449418" y="403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Whiteboard</a:t>
          </a:r>
          <a:endParaRPr lang="en-US" sz="1200" kern="1200" dirty="0"/>
        </a:p>
      </dsp:txBody>
      <dsp:txXfrm>
        <a:off x="2630088" y="181073"/>
        <a:ext cx="872352" cy="872352"/>
      </dsp:txXfrm>
    </dsp:sp>
    <dsp:sp modelId="{484EAB48-10F9-4D62-B359-49B782F1C2D8}">
      <dsp:nvSpPr>
        <dsp:cNvPr id="0" name=""/>
        <dsp:cNvSpPr/>
      </dsp:nvSpPr>
      <dsp:spPr>
        <a:xfrm rot="2160000">
          <a:off x="3644383" y="948627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653810" y="1002889"/>
        <a:ext cx="230336" cy="249823"/>
      </dsp:txXfrm>
    </dsp:sp>
    <dsp:sp modelId="{9F9E235D-340E-48B7-9E64-17529E1FFD07}">
      <dsp:nvSpPr>
        <dsp:cNvPr id="0" name=""/>
        <dsp:cNvSpPr/>
      </dsp:nvSpPr>
      <dsp:spPr>
        <a:xfrm>
          <a:off x="3949778" y="1090478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Native Language</a:t>
          </a:r>
          <a:endParaRPr lang="en-US" sz="1200" kern="1200" dirty="0"/>
        </a:p>
      </dsp:txBody>
      <dsp:txXfrm>
        <a:off x="4130448" y="1271148"/>
        <a:ext cx="872352" cy="872352"/>
      </dsp:txXfrm>
    </dsp:sp>
    <dsp:sp modelId="{00E0332F-5D55-4B0A-88B3-E11A3AF3FEC3}">
      <dsp:nvSpPr>
        <dsp:cNvPr id="0" name=""/>
        <dsp:cNvSpPr/>
      </dsp:nvSpPr>
      <dsp:spPr>
        <a:xfrm rot="6480000">
          <a:off x="4118432" y="2372171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4183042" y="2408503"/>
        <a:ext cx="230336" cy="249823"/>
      </dsp:txXfrm>
    </dsp:sp>
    <dsp:sp modelId="{9E0891B0-C1E7-4931-99D3-8D030CCD2F8B}">
      <dsp:nvSpPr>
        <dsp:cNvPr id="0" name=""/>
        <dsp:cNvSpPr/>
      </dsp:nvSpPr>
      <dsp:spPr>
        <a:xfrm>
          <a:off x="3376691" y="2854257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Comments in English</a:t>
          </a:r>
          <a:endParaRPr lang="en-US" sz="1200" kern="1200" dirty="0"/>
        </a:p>
      </dsp:txBody>
      <dsp:txXfrm>
        <a:off x="3557361" y="3034927"/>
        <a:ext cx="872352" cy="872352"/>
      </dsp:txXfrm>
    </dsp:sp>
    <dsp:sp modelId="{16F1176C-D3C4-4497-A972-3DD304CE03FE}">
      <dsp:nvSpPr>
        <dsp:cNvPr id="0" name=""/>
        <dsp:cNvSpPr/>
      </dsp:nvSpPr>
      <dsp:spPr>
        <a:xfrm rot="10800000">
          <a:off x="2911050" y="3262917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009766" y="3346191"/>
        <a:ext cx="230336" cy="249823"/>
      </dsp:txXfrm>
    </dsp:sp>
    <dsp:sp modelId="{68989B88-BED4-43E4-A123-3F750A66BC41}">
      <dsp:nvSpPr>
        <dsp:cNvPr id="0" name=""/>
        <dsp:cNvSpPr/>
      </dsp:nvSpPr>
      <dsp:spPr>
        <a:xfrm>
          <a:off x="1522145" y="2854257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Code</a:t>
          </a:r>
          <a:endParaRPr lang="en-US" sz="1200" kern="1200" dirty="0"/>
        </a:p>
      </dsp:txBody>
      <dsp:txXfrm>
        <a:off x="1702815" y="3034927"/>
        <a:ext cx="872352" cy="872352"/>
      </dsp:txXfrm>
    </dsp:sp>
    <dsp:sp modelId="{70B3B367-65A6-4E3E-8CE0-2052C93AFCCC}">
      <dsp:nvSpPr>
        <dsp:cNvPr id="0" name=""/>
        <dsp:cNvSpPr/>
      </dsp:nvSpPr>
      <dsp:spPr>
        <a:xfrm rot="15120000">
          <a:off x="1690799" y="2389885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755409" y="2520101"/>
        <a:ext cx="230336" cy="249823"/>
      </dsp:txXfrm>
    </dsp:sp>
    <dsp:sp modelId="{87FD9F7C-6FC0-4384-9361-606E456C9A2A}">
      <dsp:nvSpPr>
        <dsp:cNvPr id="0" name=""/>
        <dsp:cNvSpPr/>
      </dsp:nvSpPr>
      <dsp:spPr>
        <a:xfrm>
          <a:off x="949058" y="1090478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Print Result</a:t>
          </a:r>
          <a:endParaRPr lang="en-US" sz="1200" kern="1200" dirty="0"/>
        </a:p>
      </dsp:txBody>
      <dsp:txXfrm>
        <a:off x="1129728" y="1271148"/>
        <a:ext cx="872352" cy="872352"/>
      </dsp:txXfrm>
    </dsp:sp>
    <dsp:sp modelId="{A0D85943-8ABB-481D-895E-3F8643437932}">
      <dsp:nvSpPr>
        <dsp:cNvPr id="0" name=""/>
        <dsp:cNvSpPr/>
      </dsp:nvSpPr>
      <dsp:spPr>
        <a:xfrm rot="19440000">
          <a:off x="2144024" y="959575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153451" y="1071861"/>
        <a:ext cx="230336" cy="249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18D8B-618B-4635-B7F2-F61430766F86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2717F-0700-45D8-A2A0-56474C7DD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3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Choose between slides 1 through 6 for your presentation’s title slide, depending on the industry focus.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04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452248-7F7E-4683-8FA5-D88A0361F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1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A056E4-A3CB-4BB5-AB4D-83C089EA5F71}"/>
              </a:ext>
            </a:extLst>
          </p:cNvPr>
          <p:cNvSpPr/>
          <p:nvPr userDrawn="1"/>
        </p:nvSpPr>
        <p:spPr>
          <a:xfrm>
            <a:off x="4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D9F4F-9673-4CFC-A663-1CBA52B59A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961B51-563C-441B-A2CE-C1A6A7F088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1CEF001-1FBB-477C-8718-A343BE154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91551-17AA-42B2-BC7D-84C9BD4F2319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7BF7D9-1A9A-4D54-9E53-193F5E4CF665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AF5208-2DB3-40FF-B42B-B5A1B916AE19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F67A1-A0DF-46B1-BA4A-6769A84E1CFC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16" name="Picture 15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828877-24CD-4A5F-8BF2-28B57BBCCA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2B162F1-5917-4301-8C02-8491B76632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7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3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EED93887-3302-4D52-8EE9-3FCDB65BD3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1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2076583-8F01-46A5-8AD7-49E09D22F8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1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79287818-5B86-4BF7-BCC4-2625BB0AD1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67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51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32CE4E0-E67B-4DDA-BD81-AB8C0AACCE09}"/>
              </a:ext>
            </a:extLst>
          </p:cNvPr>
          <p:cNvSpPr/>
          <p:nvPr userDrawn="1"/>
        </p:nvSpPr>
        <p:spPr>
          <a:xfrm rot="10800000" flipH="1">
            <a:off x="0" y="14151"/>
            <a:ext cx="5637985" cy="4089162"/>
          </a:xfrm>
          <a:prstGeom prst="rtTriangle">
            <a:avLst/>
          </a:prstGeom>
          <a:gradFill flip="none" rotWithShape="1">
            <a:gsLst>
              <a:gs pos="0">
                <a:srgbClr val="1876AA">
                  <a:shade val="30000"/>
                  <a:satMod val="115000"/>
                  <a:lumMod val="66000"/>
                </a:srgbClr>
              </a:gs>
              <a:gs pos="39000">
                <a:srgbClr val="1A76A9"/>
              </a:gs>
              <a:gs pos="100000">
                <a:srgbClr val="1876AA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DA8F638-3F17-4C2C-96D5-BD1E53EA77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3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E081F7-18E8-4F79-A52B-38E262285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marL="0" indent="0" algn="r">
              <a:buClr>
                <a:schemeClr val="accent1"/>
              </a:buClr>
              <a:buSzPct val="100000"/>
              <a:buFont typeface="Segoe UI Semilight" panose="020B0402040204020203" pitchFamily="34" charset="0"/>
              <a:buNone/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542ED9E-646F-408E-832F-9012AD48D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72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5B95B2E-0123-41D3-908A-515E3B942D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C98B3A-5AC5-4887-BCAD-E2E6D4FA5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1264F80-A24E-460B-9477-EDA91CC8E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8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C5A3121F-3B89-48C6-8ADD-2BCAF3DC80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04911" y="1309844"/>
            <a:ext cx="5414889" cy="5175502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F47FF74-9722-4D39-B49C-60065E3D2F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1309843"/>
            <a:ext cx="5414888" cy="5175503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58E8AA-7EB0-4E48-944B-4DBC18805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C41C5E6-B89C-4EDB-B5FD-F98A23A357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20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528CC58C-DF42-4242-A606-5FF1044F31B2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3"/>
            <a:ext cx="11753245" cy="53370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2DA337-6B5D-497D-B9D2-7827AD4FF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46510FD-9578-463A-9031-95F4A5E71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52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Art Placeholder 3">
            <a:extLst>
              <a:ext uri="{FF2B5EF4-FFF2-40B4-BE49-F238E27FC236}">
                <a16:creationId xmlns:a16="http://schemas.microsoft.com/office/drawing/2014/main" id="{70A698A2-BFE7-4E98-9471-5A3743E9D67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4"/>
            <a:ext cx="11753245" cy="53229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3C84B1-DA2C-4A08-AAFB-251173671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DB09EA6-7CC2-431F-9FAF-A1FBA19DB5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6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9E6B5F4-703A-47D5-8D96-E6A5435651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3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08E9C9-1ADA-4A9A-A6B5-1C1E6496910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9F978-4CC4-46E0-A3C5-16F1DF192E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A7FDB8-42A1-4B7F-A045-4F8C93B2B98A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26CE1C-EA21-40F8-A57C-15395D3293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ED0E6E9-0AD6-4326-8BE6-6230E551D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7CD2D71-2C55-4FCA-BC11-DDC4FB1452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0DE06-0986-432F-B2DE-2D00DB976B0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3340F6-1E61-4A99-BF51-1F44608A5F3C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E207E3-F728-4511-AF8B-FAB87F190AE7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92788AF1-5F52-4DE9-BFD0-B254E079B1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F52F0643-565F-4D77-80A8-EE50EF7AFC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94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D2DD2A-357F-4468-B0C0-33A3FAAB7388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6000" kern="1200">
                <a:solidFill>
                  <a:schemeClr val="bg2"/>
                </a:solidFill>
                <a:latin typeface="+mj-lt"/>
                <a:ea typeface="+mn-ea"/>
                <a:cs typeface="+mn-cs"/>
              </a:rPr>
              <a:t>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DD57B-1C8C-4D8E-8B4E-6254DBEFB39F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FB9F3E8-D2D9-4665-8E16-924D45245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86B5A08-6577-4763-AFC9-50B6F95E3A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27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FE37C1-2EDA-4EBD-8555-48618620F84A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E1326-C90A-449C-999B-0B19F549B6B9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48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Thank You!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A666060-E418-4D8E-9C86-779A9817A7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11" name="Picture 10" descr="A close up of a whiteboard&#10;&#10;Description automatically generated">
            <a:extLst>
              <a:ext uri="{FF2B5EF4-FFF2-40B4-BE49-F238E27FC236}">
                <a16:creationId xmlns:a16="http://schemas.microsoft.com/office/drawing/2014/main" id="{B650A97E-4470-4C03-833E-DBE78F22D3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712" y="5460493"/>
            <a:ext cx="580089" cy="58008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2C573D1-8CB2-4695-875C-54ED7747A3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361" y="5460493"/>
            <a:ext cx="580089" cy="580089"/>
          </a:xfrm>
          <a:prstGeom prst="rect">
            <a:avLst/>
          </a:prstGeom>
        </p:spPr>
      </p:pic>
      <p:pic>
        <p:nvPicPr>
          <p:cNvPr id="13" name="Picture 12" descr="A drawing of a person&#10;&#10;Description automatically generated">
            <a:extLst>
              <a:ext uri="{FF2B5EF4-FFF2-40B4-BE49-F238E27FC236}">
                <a16:creationId xmlns:a16="http://schemas.microsoft.com/office/drawing/2014/main" id="{C2E9046E-C2DF-45BC-9C76-76FA1B2439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010" y="5460493"/>
            <a:ext cx="580089" cy="580089"/>
          </a:xfrm>
          <a:prstGeom prst="rect">
            <a:avLst/>
          </a:prstGeom>
        </p:spPr>
      </p:pic>
      <p:pic>
        <p:nvPicPr>
          <p:cNvPr id="15" name="Picture 14" descr="A picture containing grass, white, field, snow&#10;&#10;Description automatically generated">
            <a:extLst>
              <a:ext uri="{FF2B5EF4-FFF2-40B4-BE49-F238E27FC236}">
                <a16:creationId xmlns:a16="http://schemas.microsoft.com/office/drawing/2014/main" id="{E04707ED-83F2-4B02-BC05-832B22FCC1F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659" y="5460493"/>
            <a:ext cx="580089" cy="5800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3D238D-8056-4C67-8F73-C1935BFFDF92}"/>
              </a:ext>
            </a:extLst>
          </p:cNvPr>
          <p:cNvSpPr txBox="1"/>
          <p:nvPr userDrawn="1"/>
        </p:nvSpPr>
        <p:spPr>
          <a:xfrm>
            <a:off x="7847033" y="5538161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</a:rPr>
              <a:t>Stay up to date with ICONICS</a:t>
            </a:r>
            <a:endParaRPr lang="en-GB" sz="2300">
              <a:solidFill>
                <a:schemeClr val="bg1"/>
              </a:solidFill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EC01F2-8350-4E64-AB34-C1ACD240573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6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93E9CA-0D94-40A7-B46A-8754DEA8F4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E05CC9-CE51-4FA5-B8CB-69EBA04BC256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4599E84-B8EA-461F-BFB9-B5F507BF9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AD662B-93BB-452E-A59E-D4617B66D9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4B74B78-706D-4407-B9A0-BA2697CCD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358A8-5984-4337-BAC7-7B68FF310498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C64B84-DF65-47BA-B87F-BC7091973B7E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D703E4-5F68-4F2E-8B32-D494A8D16084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7CE26D-A8DD-490B-AF09-9DB4FBAF8518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DF85BD-23A5-4595-8AC5-6F1947D7CB4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9B74EF9-189D-4F2F-8028-D716236693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0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8CA93F-716F-49A2-8465-761480BCB0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5839E2-EA06-42C8-8814-EC483158ADE4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D5307C-8859-4993-8265-B7884A30C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60D7B17-D459-4176-8A06-5051CBFF6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06B1B3E-DE2A-422E-BC51-912E4D5C9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D112BF-3E16-46A0-B28C-696FE6DAAC2E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4BC11E-6DA8-4969-B955-8BE4AA77BA8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C89EA7-AE32-4261-BC7A-EF5F5C7DD99A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FDAC63-6853-412C-8737-45E2B1BA4CA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8492DE-E83F-4F03-B644-62B3982798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D2B2AEEA-5821-466B-9202-F8301043C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3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18DF7E-A0C9-4CAB-A74E-D04BE6730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10"/>
            <a:ext cx="12192000" cy="687291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B68E35-D40B-4330-BC34-68CE4DB2C0AD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8A0585-24DA-4ECF-89E9-BAF6FD5D20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1F6460-4C90-4BAB-871F-51DBE24DDD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7FDDE8E-B803-4D2E-8DDE-01E8A6AD7A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1F19F0-2BB0-4DD8-BD2C-253CAC21F23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C31E41-6E3A-4F52-8D19-5CAFF1C3749B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7C0027-BC7A-46B7-8394-E63364A63B2D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270606-62BC-405A-BF8B-156E3CAC658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D242EB4C-8152-4AD1-B804-DD085468C6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1EC2F4B3-0A08-4B21-AF9F-A291FAD200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4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8A3540-F295-4DAD-8E30-31D44BCF3E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EB7DC3B-7331-4CAA-BF1A-E49D80057898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9ACCC2-AB6E-44E8-ACB4-ADCEB1F57B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BBE9500-CACF-4DAC-8A0B-4EF35084D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9ACA8F5-FB6A-4F16-B993-A0CA19E420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71965-1FEE-4CD1-9549-054EA6F708F6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BD3836-AD58-4EB7-9850-4840EC7B7BB2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52B5A3-AAA9-440D-A336-A07C70FBA022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4DBFA4-0A29-4B0D-AE3C-CC3F8EAFE2D5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AB5642-0BB1-4DEA-8082-0B114C20F96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C3F4865-EA98-4CAB-84A5-6080941CCA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5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D0CDE39-1AA6-4B12-BE81-882B8FD14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2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F80857E-BAF6-40FB-8429-32E6D3871D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2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52A509B-988B-4B84-BC87-6F2D72141B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2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436DC-F10A-41CF-A3CD-5D61D3A9F037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C36FF0-35F4-4CAF-816C-686BC5218DE2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DA93A-E0AC-4901-99B0-059F2A3EB8CD}"/>
              </a:ext>
            </a:extLst>
          </p:cNvPr>
          <p:cNvSpPr txBox="1"/>
          <p:nvPr userDrawn="1"/>
        </p:nvSpPr>
        <p:spPr>
          <a:xfrm>
            <a:off x="12270965" y="351002"/>
            <a:ext cx="2325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Instead of </a:t>
            </a:r>
            <a:r>
              <a:rPr lang="en-US" sz="1200" b="1"/>
              <a:t>bold, </a:t>
            </a:r>
            <a:r>
              <a:rPr lang="en-US" sz="1200" b="0"/>
              <a:t>try using </a:t>
            </a:r>
            <a:r>
              <a:rPr lang="en-US" sz="1200" b="0">
                <a:solidFill>
                  <a:schemeClr val="accent1"/>
                </a:solidFill>
              </a:rPr>
              <a:t>color for emphasis</a:t>
            </a:r>
            <a:endParaRPr lang="en-GB" sz="1200" b="0">
              <a:solidFill>
                <a:schemeClr val="accent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79F06E-4C39-4098-80BE-12F13934BDCE}"/>
              </a:ext>
            </a:extLst>
          </p:cNvPr>
          <p:cNvGrpSpPr/>
          <p:nvPr userDrawn="1"/>
        </p:nvGrpSpPr>
        <p:grpSpPr>
          <a:xfrm>
            <a:off x="12192000" y="3336488"/>
            <a:ext cx="1708327" cy="3521512"/>
            <a:chOff x="3357732" y="929719"/>
            <a:chExt cx="1708327" cy="35215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7BB05C-C69A-4518-8A4D-ECBA8D34007C}"/>
                </a:ext>
              </a:extLst>
            </p:cNvPr>
            <p:cNvSpPr txBox="1"/>
            <p:nvPr userDrawn="1"/>
          </p:nvSpPr>
          <p:spPr>
            <a:xfrm>
              <a:off x="3357732" y="929719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Text colors</a:t>
              </a:r>
              <a:endParaRPr lang="en-GB" sz="120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DD10F240-EB3C-4514-89E9-E957702181EA}"/>
                </a:ext>
              </a:extLst>
            </p:cNvPr>
            <p:cNvSpPr/>
            <p:nvPr userDrawn="1"/>
          </p:nvSpPr>
          <p:spPr>
            <a:xfrm>
              <a:off x="3455427" y="1206718"/>
              <a:ext cx="340639" cy="36737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2" name="Rettangolo 10">
              <a:extLst>
                <a:ext uri="{FF2B5EF4-FFF2-40B4-BE49-F238E27FC236}">
                  <a16:creationId xmlns:a16="http://schemas.microsoft.com/office/drawing/2014/main" id="{25B328BB-41D6-4CA3-9A6A-66D8C4C7C762}"/>
                </a:ext>
              </a:extLst>
            </p:cNvPr>
            <p:cNvSpPr/>
            <p:nvPr userDrawn="1"/>
          </p:nvSpPr>
          <p:spPr>
            <a:xfrm>
              <a:off x="3860075" y="1206718"/>
              <a:ext cx="340639" cy="3673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4" name="Rettangolo 9">
              <a:extLst>
                <a:ext uri="{FF2B5EF4-FFF2-40B4-BE49-F238E27FC236}">
                  <a16:creationId xmlns:a16="http://schemas.microsoft.com/office/drawing/2014/main" id="{74322066-853E-4529-8621-24B6030BFC87}"/>
                </a:ext>
              </a:extLst>
            </p:cNvPr>
            <p:cNvSpPr/>
            <p:nvPr/>
          </p:nvSpPr>
          <p:spPr>
            <a:xfrm>
              <a:off x="3841484" y="2007032"/>
              <a:ext cx="340639" cy="367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5" name="Rettangolo 10">
              <a:extLst>
                <a:ext uri="{FF2B5EF4-FFF2-40B4-BE49-F238E27FC236}">
                  <a16:creationId xmlns:a16="http://schemas.microsoft.com/office/drawing/2014/main" id="{D6716765-2822-489C-A331-ADB62E5A23E9}"/>
                </a:ext>
              </a:extLst>
            </p:cNvPr>
            <p:cNvSpPr/>
            <p:nvPr/>
          </p:nvSpPr>
          <p:spPr>
            <a:xfrm>
              <a:off x="3455426" y="2007032"/>
              <a:ext cx="340639" cy="3673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6" name="Rettangolo 12">
              <a:extLst>
                <a:ext uri="{FF2B5EF4-FFF2-40B4-BE49-F238E27FC236}">
                  <a16:creationId xmlns:a16="http://schemas.microsoft.com/office/drawing/2014/main" id="{D4EE4B06-108C-48B4-8A26-EF46D0A7BEB3}"/>
                </a:ext>
              </a:extLst>
            </p:cNvPr>
            <p:cNvSpPr/>
            <p:nvPr/>
          </p:nvSpPr>
          <p:spPr>
            <a:xfrm>
              <a:off x="4227541" y="2007032"/>
              <a:ext cx="340639" cy="3673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639B0C-19E8-458B-A8A1-513F2E0B514B}"/>
                </a:ext>
              </a:extLst>
            </p:cNvPr>
            <p:cNvSpPr txBox="1"/>
            <p:nvPr userDrawn="1"/>
          </p:nvSpPr>
          <p:spPr>
            <a:xfrm>
              <a:off x="3357732" y="1718173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Main colors</a:t>
              </a:r>
              <a:endParaRPr lang="en-GB" sz="1200"/>
            </a:p>
          </p:txBody>
        </p:sp>
        <p:sp>
          <p:nvSpPr>
            <p:cNvPr id="7" name="Rettangolo 9">
              <a:extLst>
                <a:ext uri="{FF2B5EF4-FFF2-40B4-BE49-F238E27FC236}">
                  <a16:creationId xmlns:a16="http://schemas.microsoft.com/office/drawing/2014/main" id="{2A31424B-3753-4B02-BABA-91462E7D8E31}"/>
                </a:ext>
              </a:extLst>
            </p:cNvPr>
            <p:cNvSpPr/>
            <p:nvPr/>
          </p:nvSpPr>
          <p:spPr>
            <a:xfrm>
              <a:off x="3822755" y="4083854"/>
              <a:ext cx="340639" cy="3673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8" name="Rettangolo 10">
              <a:extLst>
                <a:ext uri="{FF2B5EF4-FFF2-40B4-BE49-F238E27FC236}">
                  <a16:creationId xmlns:a16="http://schemas.microsoft.com/office/drawing/2014/main" id="{DF32A4EB-79DD-4428-9562-CF14B343E770}"/>
                </a:ext>
              </a:extLst>
            </p:cNvPr>
            <p:cNvSpPr/>
            <p:nvPr/>
          </p:nvSpPr>
          <p:spPr>
            <a:xfrm>
              <a:off x="3436697" y="4083854"/>
              <a:ext cx="340639" cy="3673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1630E-39B7-45BA-A9D9-7ADEE8B2C15A}"/>
                </a:ext>
              </a:extLst>
            </p:cNvPr>
            <p:cNvSpPr txBox="1"/>
            <p:nvPr userDrawn="1"/>
          </p:nvSpPr>
          <p:spPr>
            <a:xfrm>
              <a:off x="3357732" y="3764361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Accent colors</a:t>
              </a:r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B3B7CA-C206-4AFA-91F0-9B433A396A4D}"/>
                </a:ext>
              </a:extLst>
            </p:cNvPr>
            <p:cNvSpPr txBox="1"/>
            <p:nvPr userDrawn="1"/>
          </p:nvSpPr>
          <p:spPr>
            <a:xfrm>
              <a:off x="3357732" y="2506627"/>
              <a:ext cx="17083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Additional colors</a:t>
              </a:r>
              <a:endParaRPr lang="en-GB" sz="1200"/>
            </a:p>
          </p:txBody>
        </p:sp>
        <p:sp>
          <p:nvSpPr>
            <p:cNvPr id="17" name="Rettangolo 9">
              <a:extLst>
                <a:ext uri="{FF2B5EF4-FFF2-40B4-BE49-F238E27FC236}">
                  <a16:creationId xmlns:a16="http://schemas.microsoft.com/office/drawing/2014/main" id="{8B636375-6571-4FD2-AB43-9165AD374361}"/>
                </a:ext>
              </a:extLst>
            </p:cNvPr>
            <p:cNvSpPr/>
            <p:nvPr userDrawn="1"/>
          </p:nvSpPr>
          <p:spPr>
            <a:xfrm>
              <a:off x="3829452" y="3277286"/>
              <a:ext cx="340639" cy="3673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8" name="Rettangolo 10">
              <a:extLst>
                <a:ext uri="{FF2B5EF4-FFF2-40B4-BE49-F238E27FC236}">
                  <a16:creationId xmlns:a16="http://schemas.microsoft.com/office/drawing/2014/main" id="{EA0DEE9C-4254-41ED-A18D-930D06247E03}"/>
                </a:ext>
              </a:extLst>
            </p:cNvPr>
            <p:cNvSpPr/>
            <p:nvPr userDrawn="1"/>
          </p:nvSpPr>
          <p:spPr>
            <a:xfrm>
              <a:off x="3443394" y="3277286"/>
              <a:ext cx="340639" cy="3673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9" name="Rettangolo 12">
              <a:extLst>
                <a:ext uri="{FF2B5EF4-FFF2-40B4-BE49-F238E27FC236}">
                  <a16:creationId xmlns:a16="http://schemas.microsoft.com/office/drawing/2014/main" id="{DEB835F7-28DC-4637-A5CC-95E073324E98}"/>
                </a:ext>
              </a:extLst>
            </p:cNvPr>
            <p:cNvSpPr/>
            <p:nvPr userDrawn="1"/>
          </p:nvSpPr>
          <p:spPr>
            <a:xfrm>
              <a:off x="4215509" y="3277286"/>
              <a:ext cx="340639" cy="3673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1" name="Rettangolo 9">
              <a:extLst>
                <a:ext uri="{FF2B5EF4-FFF2-40B4-BE49-F238E27FC236}">
                  <a16:creationId xmlns:a16="http://schemas.microsoft.com/office/drawing/2014/main" id="{BD83BE41-51EA-490A-B10B-A0E3B9F50B36}"/>
                </a:ext>
              </a:extLst>
            </p:cNvPr>
            <p:cNvSpPr/>
            <p:nvPr userDrawn="1"/>
          </p:nvSpPr>
          <p:spPr>
            <a:xfrm>
              <a:off x="3822755" y="2827783"/>
              <a:ext cx="340639" cy="3673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2" name="Rettangolo 10">
              <a:extLst>
                <a:ext uri="{FF2B5EF4-FFF2-40B4-BE49-F238E27FC236}">
                  <a16:creationId xmlns:a16="http://schemas.microsoft.com/office/drawing/2014/main" id="{38D70317-2F21-42EA-A283-0BAC40976B08}"/>
                </a:ext>
              </a:extLst>
            </p:cNvPr>
            <p:cNvSpPr/>
            <p:nvPr userDrawn="1"/>
          </p:nvSpPr>
          <p:spPr>
            <a:xfrm>
              <a:off x="3436697" y="2827783"/>
              <a:ext cx="340639" cy="36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3" name="Rettangolo 12">
              <a:extLst>
                <a:ext uri="{FF2B5EF4-FFF2-40B4-BE49-F238E27FC236}">
                  <a16:creationId xmlns:a16="http://schemas.microsoft.com/office/drawing/2014/main" id="{FE262B72-9205-4F00-BF76-878652371B11}"/>
                </a:ext>
              </a:extLst>
            </p:cNvPr>
            <p:cNvSpPr/>
            <p:nvPr userDrawn="1"/>
          </p:nvSpPr>
          <p:spPr>
            <a:xfrm>
              <a:off x="4208812" y="2827783"/>
              <a:ext cx="340639" cy="367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AD8366A-70D9-43BC-A4B8-F47BAF626605}"/>
              </a:ext>
            </a:extLst>
          </p:cNvPr>
          <p:cNvSpPr txBox="1"/>
          <p:nvPr userDrawn="1"/>
        </p:nvSpPr>
        <p:spPr>
          <a:xfrm>
            <a:off x="12270965" y="-18330"/>
            <a:ext cx="134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Tips:</a:t>
            </a:r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7E01BA-F17F-49AA-8149-AF10BCBF408C}"/>
              </a:ext>
            </a:extLst>
          </p:cNvPr>
          <p:cNvSpPr txBox="1"/>
          <p:nvPr userDrawn="1"/>
        </p:nvSpPr>
        <p:spPr>
          <a:xfrm>
            <a:off x="12270965" y="862302"/>
            <a:ext cx="2423583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This light blue is best for a call to action or other important info</a:t>
            </a:r>
            <a:endParaRPr lang="en-GB" sz="1200" b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D998E9-8664-458B-8244-AECFE0779B4A}"/>
              </a:ext>
            </a:extLst>
          </p:cNvPr>
          <p:cNvSpPr txBox="1"/>
          <p:nvPr userDrawn="1"/>
        </p:nvSpPr>
        <p:spPr>
          <a:xfrm>
            <a:off x="12251079" y="1429639"/>
            <a:ext cx="273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Try to use icons and product logos when possible (check hidden slides)</a:t>
            </a:r>
            <a:endParaRPr lang="en-GB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6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0" r:id="rId2"/>
    <p:sldLayoutId id="2147483688" r:id="rId3"/>
    <p:sldLayoutId id="2147483689" r:id="rId4"/>
    <p:sldLayoutId id="2147483690" r:id="rId5"/>
    <p:sldLayoutId id="2147483691" r:id="rId6"/>
    <p:sldLayoutId id="2147483686" r:id="rId7"/>
    <p:sldLayoutId id="2147483673" r:id="rId8"/>
    <p:sldLayoutId id="2147483698" r:id="rId9"/>
    <p:sldLayoutId id="2147483693" r:id="rId10"/>
    <p:sldLayoutId id="2147483694" r:id="rId11"/>
    <p:sldLayoutId id="2147483695" r:id="rId12"/>
    <p:sldLayoutId id="2147483696" r:id="rId13"/>
    <p:sldLayoutId id="2147483663" r:id="rId14"/>
    <p:sldLayoutId id="2147483650" r:id="rId15"/>
    <p:sldLayoutId id="2147483652" r:id="rId16"/>
    <p:sldLayoutId id="2147483664" r:id="rId17"/>
    <p:sldLayoutId id="2147483665" r:id="rId18"/>
    <p:sldLayoutId id="2147483678" r:id="rId19"/>
    <p:sldLayoutId id="2147483661" r:id="rId20"/>
    <p:sldLayoutId id="214748366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vomacka" TargetMode="External"/><Relationship Id="rId2" Type="http://schemas.openxmlformats.org/officeDocument/2006/relationships/hyperlink" Target="https://www.linkedin.com/in/tvomacka/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mailto:tomasv@iconics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" TargetMode="External"/><Relationship Id="rId2" Type="http://schemas.openxmlformats.org/officeDocument/2006/relationships/hyperlink" Target="https://agilemanifesto.org/iso/cs/manifesto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jetbrains.com/resharper/" TargetMode="External"/><Relationship Id="rId5" Type="http://schemas.openxmlformats.org/officeDocument/2006/relationships/hyperlink" Target="https://github.com/RefactoringCombos/ArlosCommitNotation" TargetMode="External"/><Relationship Id="rId4" Type="http://schemas.openxmlformats.org/officeDocument/2006/relationships/hyperlink" Target="https://llewellynfalco.blogspot.com/p/sparrow-decks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lewellynfalco.blogspot.com/p/sparrow-deck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CC66-A367-4FE9-9B43-D8F766E05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Agile Development</a:t>
            </a:r>
            <a:br>
              <a:rPr lang="cs-CZ" dirty="0"/>
            </a:b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Test-Driven Development and Code Refactoring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AF643-4D97-48E2-A94D-39D67413B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Tom</a:t>
            </a:r>
            <a:r>
              <a:rPr lang="cs-CZ" dirty="0"/>
              <a:t>áš Vomáčka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11E3-B732-4565-BD3C-4BE513C6B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8487" y="4510407"/>
            <a:ext cx="7353513" cy="386096"/>
          </a:xfrm>
        </p:spPr>
        <p:txBody>
          <a:bodyPr/>
          <a:lstStyle/>
          <a:p>
            <a:r>
              <a:rPr lang="cs-CZ" dirty="0"/>
              <a:t>April 15, 2025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3086EC-DC11-4044-811B-7928C33A3C5A}"/>
              </a:ext>
            </a:extLst>
          </p:cNvPr>
          <p:cNvCxnSpPr>
            <a:cxnSpLocks/>
          </p:cNvCxnSpPr>
          <p:nvPr/>
        </p:nvCxnSpPr>
        <p:spPr>
          <a:xfrm>
            <a:off x="4663440" y="1043189"/>
            <a:ext cx="0" cy="3853314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0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BEFABB-835E-44DE-91AB-0DD0EBBBC94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580376" y="3646976"/>
            <a:ext cx="4059757" cy="90165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3BABC3B-D129-9F48-4157-D84EC81F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Bad Names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910FD-1C2D-8D12-33CC-88B06010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88" y="1485951"/>
            <a:ext cx="5941062" cy="172507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C11640-E6A9-80EB-E8CE-BCD973BDB56D}"/>
              </a:ext>
            </a:extLst>
          </p:cNvPr>
          <p:cNvSpPr txBox="1">
            <a:spLocks/>
          </p:cNvSpPr>
          <p:nvPr/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Jm</a:t>
            </a:r>
            <a:r>
              <a:rPr lang="cs-CZ" dirty="0"/>
              <a:t>é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metod</a:t>
            </a:r>
            <a:r>
              <a:rPr lang="en-US" dirty="0"/>
              <a:t>/prom</a:t>
            </a:r>
            <a:r>
              <a:rPr lang="cs-CZ" dirty="0"/>
              <a:t>ě</a:t>
            </a:r>
            <a:r>
              <a:rPr lang="en-US" dirty="0" err="1"/>
              <a:t>nn</a:t>
            </a:r>
            <a:r>
              <a:rPr lang="cs-CZ" dirty="0"/>
              <a:t>ý</a:t>
            </a:r>
            <a:r>
              <a:rPr lang="en-US" dirty="0" err="1"/>
              <a:t>ch</a:t>
            </a:r>
            <a:r>
              <a:rPr lang="en-US" dirty="0"/>
              <a:t>/…</a:t>
            </a:r>
          </a:p>
          <a:p>
            <a:pPr lvl="1"/>
            <a:r>
              <a:rPr lang="en-US" dirty="0" err="1"/>
              <a:t>Zcela</a:t>
            </a:r>
            <a:r>
              <a:rPr lang="en-US" dirty="0"/>
              <a:t> </a:t>
            </a:r>
            <a:r>
              <a:rPr lang="cs-CZ" dirty="0"/>
              <a:t>š</a:t>
            </a:r>
            <a:r>
              <a:rPr lang="en-US" dirty="0" err="1"/>
              <a:t>patn</a:t>
            </a:r>
            <a:r>
              <a:rPr lang="cs-CZ" dirty="0"/>
              <a:t>á</a:t>
            </a:r>
          </a:p>
          <a:p>
            <a:pPr lvl="1"/>
            <a:r>
              <a:rPr lang="cs-CZ" dirty="0"/>
              <a:t>Zavádějící</a:t>
            </a:r>
            <a:endParaRPr lang="en-US" dirty="0"/>
          </a:p>
          <a:p>
            <a:pPr lvl="1"/>
            <a:r>
              <a:rPr lang="en-US" dirty="0"/>
              <a:t>P</a:t>
            </a:r>
            <a:r>
              <a:rPr lang="cs-CZ" dirty="0"/>
              <a:t>ří</a:t>
            </a:r>
            <a:r>
              <a:rPr lang="en-US" dirty="0"/>
              <a:t>li</a:t>
            </a:r>
            <a:r>
              <a:rPr lang="cs-CZ" dirty="0"/>
              <a:t>š komplikovaná</a:t>
            </a:r>
            <a:endParaRPr lang="en-US" dirty="0"/>
          </a:p>
          <a:p>
            <a:pPr lvl="1"/>
            <a:r>
              <a:rPr lang="en-US" dirty="0" err="1"/>
              <a:t>Obsahujic</a:t>
            </a:r>
            <a:r>
              <a:rPr lang="cs-CZ" dirty="0"/>
              <a:t>í</a:t>
            </a:r>
            <a:r>
              <a:rPr lang="en-US" dirty="0"/>
              <a:t> </a:t>
            </a:r>
            <a:r>
              <a:rPr lang="en-US" dirty="0" err="1"/>
              <a:t>typ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80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B7C97B-0ECC-8D66-0694-7197A1162EE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47205" y="3465451"/>
            <a:ext cx="8878539" cy="87642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37D3F00-60DF-9C88-499F-46701346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Long Lines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919210-5E90-8666-D5B7-208C74403916}"/>
              </a:ext>
            </a:extLst>
          </p:cNvPr>
          <p:cNvSpPr txBox="1">
            <a:spLocks/>
          </p:cNvSpPr>
          <p:nvPr/>
        </p:nvSpPr>
        <p:spPr>
          <a:xfrm>
            <a:off x="210152" y="1316933"/>
            <a:ext cx="11753245" cy="557587"/>
          </a:xfrm>
          <a:prstGeom prst="rect">
            <a:avLst/>
          </a:prstGeom>
        </p:spPr>
        <p:txBody>
          <a:bodyPr wrap="none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Dlouhé řádky jsou takové, které svým obsahem zcela přesahují vymezený prostor a přetékají někam k sousedům.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63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EB21A8-4F04-54AC-4D78-7E33A8F04E8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40095" y="2193003"/>
            <a:ext cx="6623301" cy="429600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33E3DA-A0BA-5A42-CB1F-DCCEC95B4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Long Methods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818DEF-1794-4A50-6C34-667B34A6B0C8}"/>
              </a:ext>
            </a:extLst>
          </p:cNvPr>
          <p:cNvSpPr txBox="1">
            <a:spLocks/>
          </p:cNvSpPr>
          <p:nvPr/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Metoda</a:t>
            </a:r>
            <a:r>
              <a:rPr lang="en-US" dirty="0"/>
              <a:t> by se m</a:t>
            </a:r>
            <a:r>
              <a:rPr lang="cs-CZ" dirty="0"/>
              <a:t>ě</a:t>
            </a:r>
            <a:r>
              <a:rPr lang="en-US" dirty="0"/>
              <a:t>la </a:t>
            </a:r>
            <a:r>
              <a:rPr lang="en-US" dirty="0" err="1"/>
              <a:t>vej</a:t>
            </a:r>
            <a:r>
              <a:rPr lang="cs-CZ" dirty="0"/>
              <a:t>í</a:t>
            </a:r>
            <a:r>
              <a:rPr lang="en-US" dirty="0"/>
              <a:t>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obrazovku</a:t>
            </a:r>
            <a:endParaRPr lang="en-US" dirty="0"/>
          </a:p>
          <a:p>
            <a:r>
              <a:rPr lang="en-US" dirty="0"/>
              <a:t>P</a:t>
            </a:r>
            <a:r>
              <a:rPr lang="cs-CZ" dirty="0"/>
              <a:t>ří</a:t>
            </a:r>
            <a:r>
              <a:rPr lang="en-US" dirty="0"/>
              <a:t>li</a:t>
            </a:r>
            <a:r>
              <a:rPr lang="cs-CZ" dirty="0"/>
              <a:t>š</a:t>
            </a:r>
            <a:r>
              <a:rPr lang="en-US" dirty="0"/>
              <a:t> </a:t>
            </a:r>
            <a:r>
              <a:rPr lang="en-US" dirty="0" err="1"/>
              <a:t>urovn</a:t>
            </a:r>
            <a:r>
              <a:rPr lang="cs-CZ" dirty="0"/>
              <a:t>í</a:t>
            </a:r>
            <a:r>
              <a:rPr lang="en-US" dirty="0"/>
              <a:t> </a:t>
            </a:r>
            <a:r>
              <a:rPr lang="en-US" dirty="0" err="1"/>
              <a:t>vno</a:t>
            </a:r>
            <a:r>
              <a:rPr lang="cs-CZ" dirty="0"/>
              <a:t>ř</a:t>
            </a:r>
            <a:r>
              <a:rPr lang="en-US" dirty="0" err="1"/>
              <a:t>en</a:t>
            </a:r>
            <a:r>
              <a:rPr lang="cs-CZ" dirty="0"/>
              <a:t>í</a:t>
            </a:r>
          </a:p>
          <a:p>
            <a:r>
              <a:rPr lang="cs-CZ" dirty="0"/>
              <a:t>Zhoršuje čitelnost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67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E6E4AD-FAC6-2DBA-331F-B92CECFD86C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71696" y="1745254"/>
            <a:ext cx="7420303" cy="43299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BCB029-5D93-1834-E456-B58A5912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Duplication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7504BE-DD0A-C021-3FDA-A96F44885563}"/>
              </a:ext>
            </a:extLst>
          </p:cNvPr>
          <p:cNvSpPr txBox="1">
            <a:spLocks/>
          </p:cNvSpPr>
          <p:nvPr/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Duplikace je duplikace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88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C33EDD-99B1-B66D-770C-E4ABBCA48C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cs-CZ" dirty="0"/>
              <a:t>Čitelnosti kódu prospívá</a:t>
            </a:r>
          </a:p>
          <a:p>
            <a:pPr lvl="1"/>
            <a:r>
              <a:rPr lang="cs-CZ" b="0" dirty="0">
                <a:effectLst/>
              </a:rPr>
              <a:t>Když je psán pořád stejně</a:t>
            </a:r>
          </a:p>
          <a:p>
            <a:pPr lvl="1"/>
            <a:r>
              <a:rPr lang="cs-CZ" dirty="0"/>
              <a:t>Jmenná konvence</a:t>
            </a:r>
          </a:p>
          <a:p>
            <a:pPr lvl="1"/>
            <a:r>
              <a:rPr lang="cs-CZ" b="0" dirty="0">
                <a:effectLst/>
              </a:rPr>
              <a:t>Konzistentní postupy</a:t>
            </a:r>
          </a:p>
          <a:p>
            <a:pPr lvl="1"/>
            <a:r>
              <a:rPr lang="cs-CZ" dirty="0"/>
              <a:t>…</a:t>
            </a:r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EED183-776E-7BDE-5951-880213CE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Inconsistency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AA8549-075A-6BCE-8368-038FE2111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97" y="1316933"/>
            <a:ext cx="60198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63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DEC1B3-483A-682D-6576-7E370E9793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 err="1"/>
              <a:t>RefactorMe</a:t>
            </a:r>
            <a:r>
              <a:rPr lang="en-US" dirty="0"/>
              <a:t> 1/2</a:t>
            </a:r>
            <a:endParaRPr lang="cs-CZ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520DA9-7E19-32B9-F656-E34F9E51D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Praktické cvičení: Resharper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2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2A091B-2AB6-C532-76C0-7EBD1FA5FB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Použití nástrojů může mít negativa</a:t>
            </a:r>
          </a:p>
          <a:p>
            <a:pPr lvl="1"/>
            <a:r>
              <a:rPr lang="cs-CZ" dirty="0"/>
              <a:t>Snižuje čitelnost</a:t>
            </a:r>
          </a:p>
          <a:p>
            <a:pPr lvl="1"/>
            <a:r>
              <a:rPr lang="cs-CZ" dirty="0"/>
              <a:t>Zavádí bugy</a:t>
            </a:r>
          </a:p>
          <a:p>
            <a:pPr lvl="2"/>
            <a:r>
              <a:rPr lang="cs-CZ" dirty="0"/>
              <a:t>Je kód kompilován v projektech se starší verzí .NET?</a:t>
            </a:r>
          </a:p>
          <a:p>
            <a:pPr lvl="2"/>
            <a:r>
              <a:rPr lang="cs-CZ" dirty="0"/>
              <a:t>Nastavení projektu?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819AE3-A5D3-288A-D7C2-CF1972E4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Pozor na nástroje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24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889BA-1C89-5D30-23B4-C35F93E80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B1ECE6-586B-2228-F2CA-17BA7E143B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Použití nástrojů může mít negativa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F716EF-D11B-BB5B-EC9A-F3FD90F77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Pozor na nástroje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4899B-55B3-CA32-BC77-49C477C48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2" y="1830239"/>
            <a:ext cx="10221596" cy="1853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4E5281-176C-A2A9-4BCB-14F404D8F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62" y="4197292"/>
            <a:ext cx="8011643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2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C92CD4-340D-EC50-A3E4-9F3D062A6E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Vývojový cyklus</a:t>
            </a:r>
          </a:p>
          <a:p>
            <a:r>
              <a:rPr lang="cs-CZ" dirty="0"/>
              <a:t>Golden-Path</a:t>
            </a:r>
          </a:p>
          <a:p>
            <a:r>
              <a:rPr lang="cs-CZ" dirty="0"/>
              <a:t>Fake it </a:t>
            </a:r>
            <a:r>
              <a:rPr lang="en-US" dirty="0"/>
              <a:t>‘</a:t>
            </a:r>
            <a:r>
              <a:rPr lang="cs-CZ" dirty="0"/>
              <a:t>till you make it</a:t>
            </a:r>
          </a:p>
          <a:p>
            <a:r>
              <a:rPr lang="en-US" dirty="0"/>
              <a:t>0:1:many</a:t>
            </a:r>
            <a:endParaRPr lang="cs-CZ" dirty="0"/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EF5545-8E4F-C40F-205D-8CDF806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Test-Driven Development</a:t>
            </a: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163909D1-0FBF-FE39-9F1D-B47521EBB7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366675"/>
              </p:ext>
            </p:extLst>
          </p:nvPr>
        </p:nvGraphicFramePr>
        <p:xfrm>
          <a:off x="5109327" y="1384823"/>
          <a:ext cx="6132529" cy="4088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54D609B-14B9-9A6C-A7C8-C8118C6B4841}"/>
              </a:ext>
            </a:extLst>
          </p:cNvPr>
          <p:cNvGrpSpPr/>
          <p:nvPr/>
        </p:nvGrpSpPr>
        <p:grpSpPr>
          <a:xfrm>
            <a:off x="7183224" y="841424"/>
            <a:ext cx="647541" cy="1346474"/>
            <a:chOff x="635115" y="-227609"/>
            <a:chExt cx="1010652" cy="21015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EA4C90-6DEC-5CCF-999F-E47B3A2B530F}"/>
                </a:ext>
              </a:extLst>
            </p:cNvPr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accent2"/>
                </a:solidFill>
                <a:latin typeface="+mj-lt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892E8A6-4915-14E1-BD39-57732C25A7AD}"/>
                </a:ext>
              </a:extLst>
            </p:cNvPr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DEFF96B-E466-5474-7AEA-7A5B341BD3C4}"/>
                </a:ext>
              </a:extLst>
            </p:cNvPr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25B3CDA-10AE-E79F-4DFC-8B07FFFFAF5C}"/>
                </a:ext>
              </a:extLst>
            </p:cNvPr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6F2D247-8817-59E9-4463-F9E9B0795FCC}"/>
                </a:ext>
              </a:extLst>
            </p:cNvPr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C916C47-1879-B775-99BB-BFC4D0F29825}"/>
                </a:ext>
              </a:extLst>
            </p:cNvPr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53CCB1-F350-24A5-BB76-A29A43EFF72E}"/>
                </a:ext>
              </a:extLst>
            </p:cNvPr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BF76AC-645B-392C-16CF-C1B34B73D56E}"/>
                </a:ext>
              </a:extLst>
            </p:cNvPr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A66740E-E184-8F0D-D652-D5A687FE21A9}"/>
              </a:ext>
            </a:extLst>
          </p:cNvPr>
          <p:cNvSpPr txBox="1"/>
          <p:nvPr/>
        </p:nvSpPr>
        <p:spPr>
          <a:xfrm>
            <a:off x="9064264" y="5196883"/>
            <a:ext cx="2177592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en-US" dirty="0"/>
              <a:t>// Create side (0,0) – (3,4)</a:t>
            </a:r>
          </a:p>
          <a:p>
            <a:r>
              <a:rPr lang="en-US" dirty="0"/>
              <a:t>// Verify 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6B0A3-A2CD-F325-1288-0199609FF539}"/>
              </a:ext>
            </a:extLst>
          </p:cNvPr>
          <p:cNvSpPr txBox="1"/>
          <p:nvPr/>
        </p:nvSpPr>
        <p:spPr>
          <a:xfrm>
            <a:off x="9653047" y="3428999"/>
            <a:ext cx="2177592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rgbClr val="00B050"/>
                </a:solidFill>
                <a:latin typeface="+mj-lt"/>
              </a:rPr>
              <a:t>Vytvoř úsečku (0,0) – (3,4)</a:t>
            </a:r>
          </a:p>
          <a:p>
            <a:r>
              <a:rPr lang="cs-CZ" sz="1400" dirty="0">
                <a:solidFill>
                  <a:srgbClr val="00B050"/>
                </a:solidFill>
                <a:latin typeface="+mj-lt"/>
              </a:rPr>
              <a:t>Ověř její délku</a:t>
            </a:r>
            <a:endParaRPr lang="en-US" sz="1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49B662-8178-E397-8DF1-C0C01771789F}"/>
              </a:ext>
            </a:extLst>
          </p:cNvPr>
          <p:cNvSpPr txBox="1"/>
          <p:nvPr/>
        </p:nvSpPr>
        <p:spPr>
          <a:xfrm>
            <a:off x="3672005" y="5152315"/>
            <a:ext cx="3511219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Side s = new Side(0,0,3,4);</a:t>
            </a:r>
          </a:p>
          <a:p>
            <a:r>
              <a:rPr lang="cs-CZ" dirty="0">
                <a:solidFill>
                  <a:srgbClr val="00B0F0"/>
                </a:solidFill>
              </a:rPr>
              <a:t>Assert.AreEqual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cs-CZ" dirty="0">
                <a:solidFill>
                  <a:srgbClr val="00B0F0"/>
                </a:solidFill>
              </a:rPr>
              <a:t>expectedLength, s.Length</a:t>
            </a:r>
            <a:r>
              <a:rPr lang="en-US" dirty="0">
                <a:solidFill>
                  <a:srgbClr val="00B0F0"/>
                </a:solidFill>
              </a:rPr>
              <a:t>);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4169ED-DDFD-FBC7-22F5-3D0916670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647" y="3275861"/>
            <a:ext cx="2273604" cy="121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79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CCFE75-FEEB-4C1E-C12B-4E54B28B76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316933"/>
            <a:ext cx="5867397" cy="5173317"/>
          </a:xfrm>
        </p:spPr>
        <p:txBody>
          <a:bodyPr/>
          <a:lstStyle/>
          <a:p>
            <a:r>
              <a:rPr lang="en-US" dirty="0"/>
              <a:t>Za</a:t>
            </a:r>
            <a:r>
              <a:rPr lang="cs-CZ" dirty="0"/>
              <a:t>čít jednoduchými scénáři</a:t>
            </a:r>
          </a:p>
          <a:p>
            <a:r>
              <a:rPr lang="cs-CZ" dirty="0"/>
              <a:t>Co nemám, to si vymyslím</a:t>
            </a:r>
            <a:endParaRPr lang="en-US" dirty="0"/>
          </a:p>
          <a:p>
            <a:pPr lvl="1"/>
            <a:r>
              <a:rPr lang="cs-CZ" dirty="0"/>
              <a:t>Fake it </a:t>
            </a:r>
            <a:r>
              <a:rPr lang="en-US" dirty="0"/>
              <a:t>‘</a:t>
            </a:r>
            <a:r>
              <a:rPr lang="cs-CZ" dirty="0"/>
              <a:t>till you make it</a:t>
            </a:r>
          </a:p>
          <a:p>
            <a:pPr lvl="1"/>
            <a:r>
              <a:rPr lang="cs-CZ" dirty="0"/>
              <a:t>Programming by red</a:t>
            </a:r>
          </a:p>
          <a:p>
            <a:pPr lvl="1"/>
            <a:r>
              <a:rPr lang="cs-CZ" dirty="0"/>
              <a:t>Používám nástroje</a:t>
            </a:r>
          </a:p>
          <a:p>
            <a:r>
              <a:rPr lang="cs-CZ" dirty="0"/>
              <a:t>Commitovat malé kusy kódu</a:t>
            </a:r>
          </a:p>
          <a:p>
            <a:pPr lvl="1"/>
            <a:r>
              <a:rPr lang="cs-CZ" dirty="0"/>
              <a:t>Arlo</a:t>
            </a:r>
            <a:r>
              <a:rPr lang="en-US" dirty="0"/>
              <a:t>’s commit notation</a:t>
            </a:r>
            <a:endParaRPr lang="cs-CZ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9761C2-384D-84F3-AC3D-28DBC2EA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Praktické cvičení: TDD Konvexní obálka</a:t>
            </a:r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E8ED40E-C280-17AF-68D9-7B68B6E71C6E}"/>
              </a:ext>
            </a:extLst>
          </p:cNvPr>
          <p:cNvSpPr txBox="1">
            <a:spLocks/>
          </p:cNvSpPr>
          <p:nvPr/>
        </p:nvSpPr>
        <p:spPr>
          <a:xfrm>
            <a:off x="228603" y="1316933"/>
            <a:ext cx="5867397" cy="5173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Konvexn</a:t>
            </a:r>
            <a:r>
              <a:rPr lang="cs-CZ" dirty="0"/>
              <a:t>í obálka 4 bodů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DA6EF-2FD2-291E-BDA7-A5292B3C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96" y="1912881"/>
            <a:ext cx="4410528" cy="151611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717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ED82C6-064B-1212-09C8-D39A936219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6974239" cy="5175502"/>
          </a:xfrm>
        </p:spPr>
        <p:txBody>
          <a:bodyPr/>
          <a:lstStyle/>
          <a:p>
            <a:pPr marL="0" indent="0">
              <a:buNone/>
            </a:pPr>
            <a:r>
              <a:rPr lang="cs-CZ" sz="2800" b="1" dirty="0"/>
              <a:t>ZČU</a:t>
            </a:r>
          </a:p>
          <a:p>
            <a:pPr lvl="1"/>
            <a:r>
              <a:rPr lang="cs-CZ" sz="2400" dirty="0"/>
              <a:t>2003 – </a:t>
            </a:r>
            <a:r>
              <a:rPr lang="en-US" sz="2400" dirty="0"/>
              <a:t>2006: </a:t>
            </a:r>
            <a:r>
              <a:rPr lang="cs-CZ" sz="2400" dirty="0"/>
              <a:t>Bc.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r>
              <a:rPr lang="cs-CZ" sz="2400" dirty="0"/>
              <a:t>2006 – </a:t>
            </a:r>
            <a:r>
              <a:rPr lang="en-US" sz="2400" dirty="0"/>
              <a:t>2008: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Ing. </a:t>
            </a:r>
            <a:r>
              <a:rPr lang="en-US" sz="2400" dirty="0"/>
              <a:t>Po</a:t>
            </a:r>
            <a:r>
              <a:rPr lang="cs-CZ" sz="2400" dirty="0"/>
              <a:t>čítačová grafika a výpočetní systémy</a:t>
            </a:r>
          </a:p>
          <a:p>
            <a:pPr lvl="1"/>
            <a:r>
              <a:rPr lang="cs-CZ" sz="2400" dirty="0"/>
              <a:t>2008 – </a:t>
            </a:r>
            <a:r>
              <a:rPr lang="en-US" sz="2400" dirty="0"/>
              <a:t>2020: </a:t>
            </a:r>
            <a:r>
              <a:rPr lang="cs-CZ" sz="2400" dirty="0"/>
              <a:t>Ph.D.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b="1" dirty="0"/>
              <a:t>Iconics</a:t>
            </a:r>
          </a:p>
          <a:p>
            <a:pPr lvl="1"/>
            <a:r>
              <a:rPr lang="en-US" sz="2400" dirty="0"/>
              <a:t>2012 – 2023: 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</a:t>
            </a:r>
            <a:r>
              <a:rPr lang="en-US" sz="2400" dirty="0"/>
              <a:t>Software Development Engineer</a:t>
            </a:r>
          </a:p>
          <a:p>
            <a:pPr lvl="1"/>
            <a:r>
              <a:rPr lang="en-US" sz="2400" dirty="0"/>
              <a:t>2023: Team Leader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21A3EF-70BC-1C2E-B9F2-6B1D6631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mně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228C-1D52-0F26-F69E-F2BAB3B02E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79150" y="1309844"/>
            <a:ext cx="4168193" cy="517550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/>
              <a:t>Kontakt</a:t>
            </a:r>
            <a:endParaRPr lang="en-US" sz="2800" b="1" dirty="0"/>
          </a:p>
          <a:p>
            <a:r>
              <a:rPr lang="cs-CZ" sz="2000" dirty="0">
                <a:hlinkClick r:id="rId2"/>
              </a:rPr>
              <a:t>https://iconics.com/cs-cz/</a:t>
            </a:r>
          </a:p>
          <a:p>
            <a:endParaRPr lang="cs-CZ" sz="2000" dirty="0">
              <a:hlinkClick r:id="rId2"/>
            </a:endParaRPr>
          </a:p>
          <a:p>
            <a:r>
              <a:rPr lang="en-US" sz="2000" dirty="0">
                <a:hlinkClick r:id="rId2"/>
              </a:rPr>
              <a:t>https://www.linkedin.com/in/tvomacka/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https://github.com/tvomacka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tomasv@iconics.com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6019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C4CE0-5E45-EFF3-03D5-CCCF54FF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Programming by red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A81EEF-CB7A-2AF2-73B3-ACF028EC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50" y="1750838"/>
            <a:ext cx="447737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61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C4CE0-5E45-EFF3-03D5-CCCF54FF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Programming by red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91AD4C-6206-E31C-2FDD-902849C2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11" y="3473759"/>
            <a:ext cx="6001588" cy="714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A81EEF-CB7A-2AF2-73B3-ACF028EC4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0" y="1750838"/>
            <a:ext cx="447737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05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C4CE0-5E45-EFF3-03D5-CCCF54FF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Programming by red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91AD4C-6206-E31C-2FDD-902849C2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11" y="3473759"/>
            <a:ext cx="6001588" cy="714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81ECF1-D41D-7EDD-72B8-EA656A8E1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142" y="4112118"/>
            <a:ext cx="5439534" cy="1428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A81EEF-CB7A-2AF2-73B3-ACF028EC4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50" y="1750838"/>
            <a:ext cx="447737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37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CEEF85-F199-EFCD-745B-1B10A8C00F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Poměr řádků kódu s testem vůči celkovému počtu</a:t>
            </a:r>
          </a:p>
          <a:p>
            <a:r>
              <a:rPr lang="cs-CZ" dirty="0"/>
              <a:t>Vyšší = lepší</a:t>
            </a:r>
          </a:p>
          <a:p>
            <a:r>
              <a:rPr lang="cs-CZ" dirty="0"/>
              <a:t>Samo o sobě není měřítkem kvality (testů ani kódu)</a:t>
            </a:r>
          </a:p>
          <a:p>
            <a:r>
              <a:rPr lang="cs-CZ" dirty="0"/>
              <a:t>Pin-Down Testy</a:t>
            </a:r>
          </a:p>
          <a:p>
            <a:pPr lvl="1"/>
            <a:r>
              <a:rPr lang="cs-CZ" dirty="0"/>
              <a:t>100% Code Coverage</a:t>
            </a:r>
          </a:p>
          <a:p>
            <a:pPr lvl="1"/>
            <a:r>
              <a:rPr lang="cs-CZ" dirty="0"/>
              <a:t>Bezpečnější refactoring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E051A4-07D0-FDB7-4D94-89F9960F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Coverage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58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65E730-C55A-BFC8-5B8B-68198E4AE5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RefactorMe</a:t>
            </a:r>
            <a:r>
              <a:rPr lang="en-US"/>
              <a:t> 3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866365-C419-08D2-FB6E-9F26B58A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Praktické cvičení: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40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BEDCAE-F3B2-B4AA-129A-237B7ED951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Agile Manifesto</a:t>
            </a:r>
          </a:p>
          <a:p>
            <a:pPr lvl="1"/>
            <a:r>
              <a:rPr lang="en-US" dirty="0">
                <a:hlinkClick r:id="rId2"/>
              </a:rPr>
              <a:t>https://agilemanifesto.org/iso/cs/manifesto.html</a:t>
            </a:r>
            <a:endParaRPr lang="en-US" dirty="0"/>
          </a:p>
          <a:p>
            <a:r>
              <a:rPr lang="cs-CZ" dirty="0"/>
              <a:t>Llewelyn Falco</a:t>
            </a:r>
          </a:p>
          <a:p>
            <a:pPr lvl="1"/>
            <a:r>
              <a:rPr lang="en-US" dirty="0">
                <a:hlinkClick r:id="rId3"/>
              </a:rPr>
              <a:t>https://github.com/isidore</a:t>
            </a:r>
            <a:endParaRPr lang="cs-CZ" dirty="0"/>
          </a:p>
          <a:p>
            <a:pPr lvl="1"/>
            <a:r>
              <a:rPr lang="cs-CZ" dirty="0">
                <a:hlinkClick r:id="rId4"/>
              </a:rPr>
              <a:t>https://llewellynfalco.blogspot.com/p/sparrow-decks.html</a:t>
            </a:r>
            <a:endParaRPr lang="cs-CZ" dirty="0"/>
          </a:p>
          <a:p>
            <a:r>
              <a:rPr lang="cs-CZ" dirty="0"/>
              <a:t>Arlo</a:t>
            </a:r>
            <a:r>
              <a:rPr lang="en-US" dirty="0"/>
              <a:t>’s Commit Notation</a:t>
            </a:r>
          </a:p>
          <a:p>
            <a:pPr lvl="1"/>
            <a:r>
              <a:rPr lang="en-US" dirty="0">
                <a:hlinkClick r:id="rId5"/>
              </a:rPr>
              <a:t>https://github.com/RefactoringCombos/ArlosCommitNotation</a:t>
            </a:r>
            <a:endParaRPr lang="en-US" dirty="0"/>
          </a:p>
          <a:p>
            <a:r>
              <a:rPr lang="en-US" dirty="0"/>
              <a:t>ReSharper</a:t>
            </a:r>
          </a:p>
          <a:p>
            <a:pPr lvl="1"/>
            <a:r>
              <a:rPr lang="en-US" dirty="0">
                <a:hlinkClick r:id="rId6"/>
              </a:rPr>
              <a:t>https://www.jetbrains.com/resharper/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E000A-27B8-C5B1-C7FE-D02FA934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52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22FA9C-2248-4A76-AAFE-D92B47723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6" b="8356"/>
          <a:stretch/>
        </p:blipFill>
        <p:spPr>
          <a:xfrm>
            <a:off x="0" y="2238875"/>
            <a:ext cx="12192000" cy="4624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1520C-BDDF-4482-89E5-1CFA5E011D69}"/>
              </a:ext>
            </a:extLst>
          </p:cNvPr>
          <p:cNvSpPr/>
          <p:nvPr/>
        </p:nvSpPr>
        <p:spPr>
          <a:xfrm>
            <a:off x="0" y="2233749"/>
            <a:ext cx="12192000" cy="4624251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9054C-173B-457F-AC27-4889C003DB58}"/>
              </a:ext>
            </a:extLst>
          </p:cNvPr>
          <p:cNvSpPr txBox="1"/>
          <p:nvPr/>
        </p:nvSpPr>
        <p:spPr>
          <a:xfrm>
            <a:off x="2282539" y="1319888"/>
            <a:ext cx="7626921" cy="1015663"/>
          </a:xfrm>
          <a:prstGeom prst="rect">
            <a:avLst/>
          </a:prstGeom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D</a:t>
            </a:r>
            <a:r>
              <a:rPr lang="cs-CZ" sz="6000" dirty="0">
                <a:solidFill>
                  <a:schemeClr val="accent1"/>
                </a:solidFill>
              </a:rPr>
              <a:t>ěkuji za pozornost</a:t>
            </a:r>
            <a:r>
              <a:rPr lang="en-US" sz="6000" dirty="0">
                <a:solidFill>
                  <a:schemeClr val="accent1"/>
                </a:solidFill>
              </a:rPr>
              <a:t>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4A2662-F920-4ADF-B396-0D2ECABFF395}"/>
              </a:ext>
            </a:extLst>
          </p:cNvPr>
          <p:cNvGrpSpPr/>
          <p:nvPr/>
        </p:nvGrpSpPr>
        <p:grpSpPr>
          <a:xfrm>
            <a:off x="1576939" y="2171765"/>
            <a:ext cx="9038122" cy="1568427"/>
            <a:chOff x="1693569" y="3884270"/>
            <a:chExt cx="9038122" cy="156842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56B89AB-B957-40C3-BA99-3D01D4E70D9C}"/>
                </a:ext>
              </a:extLst>
            </p:cNvPr>
            <p:cNvSpPr/>
            <p:nvPr/>
          </p:nvSpPr>
          <p:spPr>
            <a:xfrm>
              <a:off x="2493484" y="4875811"/>
              <a:ext cx="7438293" cy="57688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iconics.com or email info@iconics.com</a:t>
              </a:r>
            </a:p>
          </p:txBody>
        </p:sp>
        <p:sp>
          <p:nvSpPr>
            <p:cNvPr id="5" name="Content Placeholder 3">
              <a:extLst>
                <a:ext uri="{FF2B5EF4-FFF2-40B4-BE49-F238E27FC236}">
                  <a16:creationId xmlns:a16="http://schemas.microsoft.com/office/drawing/2014/main" id="{8FC8D307-FA9D-4BB8-85FA-414D6523C56E}"/>
                </a:ext>
              </a:extLst>
            </p:cNvPr>
            <p:cNvSpPr txBox="1">
              <a:spLocks/>
            </p:cNvSpPr>
            <p:nvPr/>
          </p:nvSpPr>
          <p:spPr>
            <a:xfrm>
              <a:off x="1693569" y="3884270"/>
              <a:ext cx="9038122" cy="1004540"/>
            </a:xfrm>
            <a:prstGeom prst="rect">
              <a:avLst/>
            </a:prstGeom>
            <a:noFill/>
          </p:spPr>
          <p:txBody>
            <a:bodyPr/>
            <a:lstStyle>
              <a:lvl1pPr marL="304784" indent="-304784" algn="l" defTabSz="1219140" rtl="0" eaLnBrk="1" latinLnBrk="0" hangingPunct="1">
                <a:lnSpc>
                  <a:spcPct val="90000"/>
                </a:lnSpc>
                <a:spcBef>
                  <a:spcPts val="1333"/>
                </a:spcBef>
                <a:buFont typeface="Arial" panose="020B0604020202020204" pitchFamily="34" charset="0"/>
                <a:buChar char="•"/>
                <a:defRPr sz="3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54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925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493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06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63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20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341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dirty="0">
                  <a:solidFill>
                    <a:schemeClr val="bg1"/>
                  </a:solidFill>
                </a:rPr>
                <a:t>Learn more at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042D62-891D-475B-BCF3-DC601BB039D1}"/>
              </a:ext>
            </a:extLst>
          </p:cNvPr>
          <p:cNvGrpSpPr/>
          <p:nvPr/>
        </p:nvGrpSpPr>
        <p:grpSpPr>
          <a:xfrm>
            <a:off x="4718982" y="5624489"/>
            <a:ext cx="2754036" cy="580089"/>
            <a:chOff x="5017712" y="5460493"/>
            <a:chExt cx="2754036" cy="580089"/>
          </a:xfrm>
        </p:grpSpPr>
        <p:pic>
          <p:nvPicPr>
            <p:cNvPr id="16" name="Picture 15" descr="A close up of a whiteboard&#10;&#10;Description automatically generated">
              <a:extLst>
                <a:ext uri="{FF2B5EF4-FFF2-40B4-BE49-F238E27FC236}">
                  <a16:creationId xmlns:a16="http://schemas.microsoft.com/office/drawing/2014/main" id="{18591BB0-BB0F-4F55-B496-B04090C8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7712" y="5460493"/>
              <a:ext cx="580089" cy="580089"/>
            </a:xfrm>
            <a:prstGeom prst="rect">
              <a:avLst/>
            </a:prstGeom>
          </p:spPr>
        </p:pic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42DC4955-8FCC-4718-8EEB-A87B549C6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2361" y="5460493"/>
              <a:ext cx="580089" cy="580089"/>
            </a:xfrm>
            <a:prstGeom prst="rect">
              <a:avLst/>
            </a:prstGeom>
          </p:spPr>
        </p:pic>
        <p:pic>
          <p:nvPicPr>
            <p:cNvPr id="18" name="Picture 17" descr="A drawing of a person&#10;&#10;Description automatically generated">
              <a:extLst>
                <a:ext uri="{FF2B5EF4-FFF2-40B4-BE49-F238E27FC236}">
                  <a16:creationId xmlns:a16="http://schemas.microsoft.com/office/drawing/2014/main" id="{D041B85E-93C8-4A13-B3E1-577505D4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7010" y="5460493"/>
              <a:ext cx="580089" cy="580089"/>
            </a:xfrm>
            <a:prstGeom prst="rect">
              <a:avLst/>
            </a:prstGeom>
          </p:spPr>
        </p:pic>
        <p:pic>
          <p:nvPicPr>
            <p:cNvPr id="20" name="Picture 19" descr="A picture containing grass, white, field, snow&#10;&#10;Description automatically generated">
              <a:extLst>
                <a:ext uri="{FF2B5EF4-FFF2-40B4-BE49-F238E27FC236}">
                  <a16:creationId xmlns:a16="http://schemas.microsoft.com/office/drawing/2014/main" id="{C9C156B6-188A-40DE-8D42-BB79B3996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59" y="5460493"/>
              <a:ext cx="580089" cy="58008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D1BCEF-C75E-4F6F-AFEE-843DE49CB290}"/>
              </a:ext>
            </a:extLst>
          </p:cNvPr>
          <p:cNvSpPr txBox="1"/>
          <p:nvPr/>
        </p:nvSpPr>
        <p:spPr>
          <a:xfrm>
            <a:off x="3930444" y="4967769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</a:rPr>
              <a:t>Stay up to date with ICONICS</a:t>
            </a:r>
            <a:endParaRPr lang="en-GB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93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5FE76-DCE9-D974-5526-4F42A55560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Píšete je? Kde všude?</a:t>
            </a:r>
          </a:p>
          <a:p>
            <a:r>
              <a:rPr lang="cs-CZ" dirty="0"/>
              <a:t>Používáte je k vypínání kódu?</a:t>
            </a:r>
          </a:p>
          <a:p>
            <a:r>
              <a:rPr lang="cs-CZ" dirty="0"/>
              <a:t>Autogenerované hlavičky funkcí, protože kompilátor si stěžuje?</a:t>
            </a:r>
          </a:p>
          <a:p>
            <a:endParaRPr lang="cs-CZ" dirty="0"/>
          </a:p>
          <a:p>
            <a:r>
              <a:rPr lang="cs-CZ" dirty="0"/>
              <a:t>A když změníte kód metody, aktualizujete je?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34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8133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9950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F7125A-A75C-A795-0531-92816EA6C1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6091286" cy="5175502"/>
          </a:xfrm>
        </p:spPr>
        <p:txBody>
          <a:bodyPr/>
          <a:lstStyle/>
          <a:p>
            <a:r>
              <a:rPr lang="cs-CZ" dirty="0"/>
              <a:t>Agilní vývoj</a:t>
            </a:r>
          </a:p>
          <a:p>
            <a:r>
              <a:rPr lang="cs-CZ" dirty="0"/>
              <a:t>Code Refactoring</a:t>
            </a:r>
          </a:p>
          <a:p>
            <a:pPr lvl="1"/>
            <a:r>
              <a:rPr lang="cs-CZ" dirty="0"/>
              <a:t>Co, jak, proč?</a:t>
            </a:r>
          </a:p>
          <a:p>
            <a:r>
              <a:rPr lang="cs-CZ" dirty="0"/>
              <a:t>Test-Driven-Development</a:t>
            </a:r>
          </a:p>
          <a:p>
            <a:pPr lvl="1"/>
            <a:r>
              <a:rPr lang="cs-CZ" dirty="0"/>
              <a:t>Vývojový cyklus</a:t>
            </a:r>
          </a:p>
          <a:p>
            <a:pPr lvl="1"/>
            <a:r>
              <a:rPr lang="cs-CZ" dirty="0"/>
              <a:t>Unit Testy</a:t>
            </a:r>
          </a:p>
          <a:p>
            <a:pPr lvl="1"/>
            <a:r>
              <a:rPr lang="cs-CZ" dirty="0"/>
              <a:t>Pin-Down Testy a Code Coverage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7FED08-5F91-6A8B-0B38-86069BEF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dnešku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5ED789F-C76F-DCC9-ECB0-F1B2E87AA9DF}"/>
              </a:ext>
            </a:extLst>
          </p:cNvPr>
          <p:cNvSpPr txBox="1">
            <a:spLocks/>
          </p:cNvSpPr>
          <p:nvPr/>
        </p:nvSpPr>
        <p:spPr>
          <a:xfrm>
            <a:off x="6696198" y="1309844"/>
            <a:ext cx="5087308" cy="5175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Praktická cvičení</a:t>
            </a:r>
          </a:p>
          <a:p>
            <a:pPr lvl="1"/>
            <a:r>
              <a:rPr lang="cs-CZ" dirty="0"/>
              <a:t>Resharper</a:t>
            </a:r>
          </a:p>
          <a:p>
            <a:pPr lvl="1"/>
            <a:r>
              <a:rPr lang="cs-CZ" dirty="0"/>
              <a:t>TDD konvexní obálka</a:t>
            </a:r>
          </a:p>
          <a:p>
            <a:pPr lvl="1"/>
            <a:r>
              <a:rPr lang="cs-CZ" dirty="0"/>
              <a:t>Pin-down refactoring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9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8779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9" name="Picture 8" descr="A cartoon of a superhero">
            <a:extLst>
              <a:ext uri="{FF2B5EF4-FFF2-40B4-BE49-F238E27FC236}">
                <a16:creationId xmlns:a16="http://schemas.microsoft.com/office/drawing/2014/main" id="{6429C581-7B95-5EE5-FC9F-F92C76BBE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286" y="2722025"/>
            <a:ext cx="2958111" cy="2958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8669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266D8-0AE1-5D24-610E-C4795EC01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443" y="914936"/>
            <a:ext cx="4505954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98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266D8-0AE1-5D24-610E-C4795EC01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443" y="914936"/>
            <a:ext cx="4505954" cy="1686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2B879-2714-59D4-5AFD-0C5D3B7ED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443" y="914936"/>
            <a:ext cx="452500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53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B2B879-2714-59D4-5AFD-0C5D3B7EDF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457443" y="914936"/>
            <a:ext cx="4525006" cy="161947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68D147-86BA-70D7-CB60-A3DEFD47509A}"/>
              </a:ext>
            </a:extLst>
          </p:cNvPr>
          <p:cNvSpPr txBox="1"/>
          <p:nvPr/>
        </p:nvSpPr>
        <p:spPr>
          <a:xfrm>
            <a:off x="2161365" y="2875525"/>
            <a:ext cx="786927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cs-CZ" sz="3600" dirty="0"/>
              <a:t>„Komentáře jsou zbytečné nebo lžou.“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2608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82A68A-D510-85EF-BCC7-1B523AF802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800" dirty="0" err="1"/>
              <a:t>Iterativn</a:t>
            </a:r>
            <a:r>
              <a:rPr lang="cs-CZ" sz="2800" dirty="0"/>
              <a:t>í proces vývoje</a:t>
            </a:r>
          </a:p>
          <a:p>
            <a:r>
              <a:rPr lang="cs-CZ" sz="2800" dirty="0"/>
              <a:t>Změna zadání je vítána</a:t>
            </a:r>
          </a:p>
          <a:p>
            <a:r>
              <a:rPr lang="cs-CZ" sz="2800" dirty="0"/>
              <a:t>„Zákazník“ je součástí týmu</a:t>
            </a:r>
          </a:p>
          <a:p>
            <a:r>
              <a:rPr lang="cs-CZ" sz="2800" dirty="0"/>
              <a:t>Testování je součástí vývoje</a:t>
            </a:r>
          </a:p>
          <a:p>
            <a:endParaRPr lang="it-IT" sz="2000" dirty="0"/>
          </a:p>
          <a:p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6D4FBA-6BC1-5573-7DAA-2747050A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Agiln</a:t>
            </a:r>
            <a:r>
              <a:rPr lang="cs-CZ" dirty="0"/>
              <a:t>í Vývoj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BBE6F-D754-C441-F8F7-831099B4DE68}"/>
              </a:ext>
            </a:extLst>
          </p:cNvPr>
          <p:cNvSpPr txBox="1"/>
          <p:nvPr/>
        </p:nvSpPr>
        <p:spPr>
          <a:xfrm>
            <a:off x="210152" y="5247664"/>
            <a:ext cx="5608948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Jednotlivci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interakce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procesy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nástroji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Fungující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software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vyčerpávající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dokumentací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Spolupráce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zákazníkem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vyjednáváním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smlouvě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Reagování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změny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dodržováním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plánu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4B8EDB-A640-65FB-9781-A6D2439F7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013" y="914936"/>
            <a:ext cx="6080384" cy="352381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C3E3F22-E4AE-B251-B7B6-227B3C67C80C}"/>
              </a:ext>
            </a:extLst>
          </p:cNvPr>
          <p:cNvSpPr txBox="1"/>
          <p:nvPr/>
        </p:nvSpPr>
        <p:spPr>
          <a:xfrm>
            <a:off x="7637737" y="4300246"/>
            <a:ext cx="25709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1200" dirty="0" err="1"/>
              <a:t>Agile</a:t>
            </a:r>
            <a:r>
              <a:rPr lang="cs-CZ" sz="1200" dirty="0"/>
              <a:t> </a:t>
            </a:r>
            <a:r>
              <a:rPr lang="cs-CZ" sz="1200" dirty="0" err="1"/>
              <a:t>Wordcloud</a:t>
            </a:r>
            <a:r>
              <a:rPr lang="cs-CZ" sz="1200" dirty="0"/>
              <a:t> by </a:t>
            </a:r>
            <a:r>
              <a:rPr lang="cs-CZ" sz="1200" dirty="0" err="1"/>
              <a:t>Llewelyn</a:t>
            </a:r>
            <a:r>
              <a:rPr lang="cs-CZ" sz="1200" dirty="0"/>
              <a:t> </a:t>
            </a:r>
            <a:r>
              <a:rPr lang="cs-CZ" sz="1200" dirty="0" err="1"/>
              <a:t>Falco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D6BB9-9FD1-79E4-EA8E-6DAC86E7A85D}"/>
              </a:ext>
            </a:extLst>
          </p:cNvPr>
          <p:cNvSpPr txBox="1"/>
          <p:nvPr/>
        </p:nvSpPr>
        <p:spPr>
          <a:xfrm>
            <a:off x="6086774" y="5524664"/>
            <a:ext cx="577677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accent3">
                    <a:lumMod val="50000"/>
                  </a:schemeClr>
                </a:solidFill>
              </a:rPr>
              <a:t>Don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’t let process get in the way of getting things done.</a:t>
            </a:r>
          </a:p>
          <a:p>
            <a:pPr algn="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- Llewelyn Falco</a:t>
            </a:r>
          </a:p>
        </p:txBody>
      </p:sp>
    </p:spTree>
    <p:extLst>
      <p:ext uri="{BB962C8B-B14F-4D97-AF65-F5344CB8AC3E}">
        <p14:creationId xmlns:p14="http://schemas.microsoft.com/office/powerpoint/2010/main" val="3062511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Změna kódu</a:t>
            </a:r>
          </a:p>
          <a:p>
            <a:pPr lvl="1"/>
            <a:r>
              <a:rPr lang="cs-CZ" dirty="0"/>
              <a:t>Nemění existující funkci</a:t>
            </a:r>
          </a:p>
          <a:p>
            <a:pPr lvl="2"/>
            <a:r>
              <a:rPr lang="cs-CZ" dirty="0"/>
              <a:t>Může ale přidat novou</a:t>
            </a:r>
          </a:p>
          <a:p>
            <a:pPr lvl="1"/>
            <a:r>
              <a:rPr lang="cs-CZ" dirty="0"/>
              <a:t>Zlepšuje design, strukturu, implementaci (=</a:t>
            </a:r>
            <a:r>
              <a:rPr lang="en-US" dirty="0"/>
              <a:t>&gt; </a:t>
            </a:r>
            <a:r>
              <a:rPr lang="cs-CZ" dirty="0"/>
              <a:t>kvalitu a čitelnost</a:t>
            </a:r>
            <a:r>
              <a:rPr lang="en-US" dirty="0"/>
              <a:t>)</a:t>
            </a:r>
            <a:endParaRPr lang="cs-CZ" dirty="0"/>
          </a:p>
          <a:p>
            <a:endParaRPr lang="cs-CZ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Co?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1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Pomocí specializovaných nástrojů</a:t>
            </a:r>
          </a:p>
          <a:p>
            <a:pPr lvl="1"/>
            <a:r>
              <a:rPr lang="cs-CZ" dirty="0"/>
              <a:t>Re-Sharper</a:t>
            </a:r>
            <a:r>
              <a:rPr lang="en-US" dirty="0"/>
              <a:t>/Rider/WebStorm</a:t>
            </a:r>
            <a:endParaRPr lang="cs-CZ" dirty="0"/>
          </a:p>
          <a:p>
            <a:pPr lvl="1"/>
            <a:r>
              <a:rPr lang="en-US" dirty="0"/>
              <a:t>Visual Studio</a:t>
            </a:r>
            <a:r>
              <a:rPr lang="cs-CZ" dirty="0"/>
              <a:t> (Pozor na AI)</a:t>
            </a:r>
          </a:p>
          <a:p>
            <a:r>
              <a:rPr lang="cs-CZ" dirty="0"/>
              <a:t>Unit testing</a:t>
            </a:r>
          </a:p>
          <a:p>
            <a:pPr lvl="1"/>
            <a:r>
              <a:rPr lang="cs-CZ" dirty="0"/>
              <a:t>Malé části kódu</a:t>
            </a:r>
          </a:p>
          <a:p>
            <a:pPr lvl="1"/>
            <a:r>
              <a:rPr lang="cs-CZ" dirty="0"/>
              <a:t>Oddělitelné od zbytku</a:t>
            </a:r>
          </a:p>
          <a:p>
            <a:pPr lvl="1"/>
            <a:r>
              <a:rPr lang="cs-CZ" dirty="0"/>
              <a:t>Snadno automatizovatelné</a:t>
            </a:r>
          </a:p>
          <a:p>
            <a:pPr lvl="1"/>
            <a:r>
              <a:rPr lang="cs-CZ" dirty="0"/>
              <a:t>Pozor: úspěšné unit testy neznamenají nutně bezchybnost!</a:t>
            </a:r>
            <a:endParaRPr lang="en-US" dirty="0"/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Arlo’s Commit Notation</a:t>
            </a:r>
            <a:endParaRPr lang="cs-CZ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Jak?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64560D-4F9E-6B4C-12D2-FDF856F8E33F}"/>
              </a:ext>
            </a:extLst>
          </p:cNvPr>
          <p:cNvGrpSpPr/>
          <p:nvPr/>
        </p:nvGrpSpPr>
        <p:grpSpPr>
          <a:xfrm>
            <a:off x="6806043" y="2384383"/>
            <a:ext cx="4008388" cy="646331"/>
            <a:chOff x="8039648" y="2148713"/>
            <a:chExt cx="4008388" cy="6463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49EF3D-26C5-5D6A-D2B8-3ED470289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8925" y="2177011"/>
              <a:ext cx="3839111" cy="562053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6D8BFF-FD40-8F5A-8E6F-DE76A354DED3}"/>
                </a:ext>
              </a:extLst>
            </p:cNvPr>
            <p:cNvSpPr txBox="1"/>
            <p:nvPr/>
          </p:nvSpPr>
          <p:spPr>
            <a:xfrm>
              <a:off x="8039648" y="2148713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047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7B2F7-4B3C-3C5C-C3C4-4EE13E728B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3978" y="1052632"/>
            <a:ext cx="5355207" cy="5173317"/>
          </a:xfrm>
        </p:spPr>
        <p:txBody>
          <a:bodyPr/>
          <a:lstStyle/>
          <a:p>
            <a:r>
              <a:rPr lang="cs-CZ" dirty="0"/>
              <a:t>Zlepšení existujícího kódu</a:t>
            </a:r>
          </a:p>
          <a:p>
            <a:r>
              <a:rPr lang="cs-CZ" dirty="0"/>
              <a:t>Hledání/oprava chyb</a:t>
            </a:r>
            <a:endParaRPr lang="en-US" dirty="0"/>
          </a:p>
          <a:p>
            <a:r>
              <a:rPr lang="cs-CZ" dirty="0"/>
              <a:t>Psaní nového kódu</a:t>
            </a:r>
          </a:p>
          <a:p>
            <a:r>
              <a:rPr lang="cs-CZ" dirty="0"/>
              <a:t>Součást TDD</a:t>
            </a:r>
          </a:p>
          <a:p>
            <a:r>
              <a:rPr lang="cs-CZ" dirty="0"/>
              <a:t>Otestovaný kód</a:t>
            </a:r>
          </a:p>
          <a:p>
            <a:r>
              <a:rPr lang="cs-CZ" dirty="0"/>
              <a:t>Rozšiřitelnost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09422-12CF-834A-3671-663951CC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Refactoring – Proč?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1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7B2F7-4B3C-3C5C-C3C4-4EE13E728B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3978" y="1052632"/>
            <a:ext cx="5355207" cy="5173317"/>
          </a:xfrm>
        </p:spPr>
        <p:txBody>
          <a:bodyPr/>
          <a:lstStyle/>
          <a:p>
            <a:r>
              <a:rPr lang="en-US" dirty="0"/>
              <a:t>Code Smells</a:t>
            </a:r>
          </a:p>
          <a:p>
            <a:pPr lvl="1"/>
            <a:r>
              <a:rPr lang="en-US" dirty="0"/>
              <a:t>Clutter</a:t>
            </a:r>
          </a:p>
          <a:p>
            <a:pPr lvl="1"/>
            <a:r>
              <a:rPr lang="en-US" dirty="0"/>
              <a:t>Bad Names</a:t>
            </a:r>
          </a:p>
          <a:p>
            <a:pPr lvl="1"/>
            <a:r>
              <a:rPr lang="en-US" dirty="0"/>
              <a:t>Long Lines</a:t>
            </a:r>
          </a:p>
          <a:p>
            <a:pPr lvl="1"/>
            <a:r>
              <a:rPr lang="en-US" dirty="0"/>
              <a:t>Long Methods</a:t>
            </a:r>
          </a:p>
          <a:p>
            <a:pPr lvl="1"/>
            <a:r>
              <a:rPr lang="en-US" dirty="0"/>
              <a:t>Duplication</a:t>
            </a:r>
          </a:p>
          <a:p>
            <a:pPr lvl="1"/>
            <a:r>
              <a:rPr lang="en-US" dirty="0"/>
              <a:t>Inconsistency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09422-12CF-834A-3671-663951CC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Refactoring – Proč?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AE76E8-CCBF-BF3D-3431-4E15A8BDD293}"/>
              </a:ext>
            </a:extLst>
          </p:cNvPr>
          <p:cNvGrpSpPr/>
          <p:nvPr/>
        </p:nvGrpSpPr>
        <p:grpSpPr>
          <a:xfrm>
            <a:off x="6546698" y="3013407"/>
            <a:ext cx="3962400" cy="1798082"/>
            <a:chOff x="6867427" y="4112317"/>
            <a:chExt cx="3962400" cy="17980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DB00E-4AC1-B5E9-FBCC-3E1A82AB1C87}"/>
                </a:ext>
              </a:extLst>
            </p:cNvPr>
            <p:cNvSpPr txBox="1"/>
            <p:nvPr/>
          </p:nvSpPr>
          <p:spPr>
            <a:xfrm>
              <a:off x="8007499" y="5541067"/>
              <a:ext cx="1682255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cs-CZ" dirty="0"/>
                <a:t>Sparrow Decks</a:t>
              </a:r>
              <a:endParaRPr 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24D5828-E8CB-BEB3-014C-D559DF440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7427" y="4112317"/>
              <a:ext cx="3962400" cy="142875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A3DD09-F5FB-4DBE-7CA1-07576ED67CDD}"/>
              </a:ext>
            </a:extLst>
          </p:cNvPr>
          <p:cNvSpPr txBox="1"/>
          <p:nvPr/>
        </p:nvSpPr>
        <p:spPr>
          <a:xfrm>
            <a:off x="5453580" y="4810645"/>
            <a:ext cx="6148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hlinkClick r:id="rId3"/>
              </a:rPr>
              <a:t>https://llewellynfalco.blogspot.com/p/sparrow-decks.html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29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DA9CB-608F-AF1C-C9C8-C1D4F8E5F5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Zahlcen</a:t>
            </a:r>
            <a:r>
              <a:rPr lang="cs-CZ" dirty="0"/>
              <a:t>í kódu balastem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F0F95E-A704-A79C-6907-94110B77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Clutter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93B25-9C17-075C-A4D6-ED566665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46" y="2469389"/>
            <a:ext cx="8649907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9305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 Template">
  <a:themeElements>
    <a:clrScheme name="10.97">
      <a:dk1>
        <a:srgbClr val="323232"/>
      </a:dk1>
      <a:lt1>
        <a:sysClr val="window" lastClr="FFFFFF"/>
      </a:lt1>
      <a:dk2>
        <a:srgbClr val="696969"/>
      </a:dk2>
      <a:lt2>
        <a:srgbClr val="EAEAEA"/>
      </a:lt2>
      <a:accent1>
        <a:srgbClr val="00528B"/>
      </a:accent1>
      <a:accent2>
        <a:srgbClr val="1D8AC2"/>
      </a:accent2>
      <a:accent3>
        <a:srgbClr val="D9F2FE"/>
      </a:accent3>
      <a:accent4>
        <a:srgbClr val="003C64"/>
      </a:accent4>
      <a:accent5>
        <a:srgbClr val="952157"/>
      </a:accent5>
      <a:accent6>
        <a:srgbClr val="711943"/>
      </a:accent6>
      <a:hlink>
        <a:srgbClr val="1D8AC2"/>
      </a:hlink>
      <a:folHlink>
        <a:srgbClr val="00528B"/>
      </a:folHlink>
    </a:clrScheme>
    <a:fontScheme name="Segoe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eeds_x0020_Update xmlns="2c1ec6f0-867d-4b0e-9575-1912af0b1582">false</Needs_x0020_Update>
    <TaxKeywordTaxHTField xmlns="f4cae840-bab3-4360-a79a-6e3ca85fece2" xsi:nil="true"/>
    <TaxCatchAll xmlns="f4cae840-bab3-4360-a79a-6e3ca85fece2" xsi:nil="true"/>
    <dvzv xmlns="2c1ec6f0-867d-4b0e-9575-1912af0b1582" xsi:nil="true"/>
    <IconOverlay xmlns="http://schemas.microsoft.com/sharepoint/v4" xsi:nil="true"/>
    <SharedWithUsers xmlns="f4cae840-bab3-4360-a79a-6e3ca85fece2">
      <UserInfo>
        <DisplayName>Nicole Carter</DisplayName>
        <AccountId>24</AccountId>
        <AccountType/>
      </UserInfo>
    </SharedWithUsers>
    <lcf76f155ced4ddcb4097134ff3c332f xmlns="2c1ec6f0-867d-4b0e-9575-1912af0b158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EAE80F0F7DF4A84B30CFEBAFEB868" ma:contentTypeVersion="22" ma:contentTypeDescription="Create a new document." ma:contentTypeScope="" ma:versionID="bed590617b8750c097f21f8ece6f1cbd">
  <xsd:schema xmlns:xsd="http://www.w3.org/2001/XMLSchema" xmlns:xs="http://www.w3.org/2001/XMLSchema" xmlns:p="http://schemas.microsoft.com/office/2006/metadata/properties" xmlns:ns2="f4cae840-bab3-4360-a79a-6e3ca85fece2" xmlns:ns3="2c1ec6f0-867d-4b0e-9575-1912af0b1582" xmlns:ns4="http://schemas.microsoft.com/sharepoint/v4" targetNamespace="http://schemas.microsoft.com/office/2006/metadata/properties" ma:root="true" ma:fieldsID="36e0bd4326de5a1170b752d778151bd0" ns2:_="" ns3:_="" ns4:_="">
    <xsd:import namespace="f4cae840-bab3-4360-a79a-6e3ca85fece2"/>
    <xsd:import namespace="2c1ec6f0-867d-4b0e-9575-1912af0b1582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3:dvzv" minOccurs="0"/>
                <xsd:element ref="ns3:Needs_x0020_Update" minOccurs="0"/>
                <xsd:element ref="ns4:IconOverlay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2:SharedWithUsers" minOccurs="0"/>
                <xsd:element ref="ns2:SharedWithDetails" minOccurs="0"/>
                <xsd:element ref="ns3:MediaServiceLocation" minOccurs="0"/>
                <xsd:element ref="ns3:MediaLengthInSecond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cae840-bab3-4360-a79a-6e3ca85fece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displayName="TaxKeywordTaxHTField" ma:hidden="true" ma:internalName="TaxKeywordTaxHTField">
      <xsd:simpleType>
        <xsd:restriction base="dms:Note"/>
      </xsd:simpleType>
    </xsd:element>
    <xsd:element name="TaxCatchAll" ma:index="9" nillable="true" ma:displayName="Taxonomy Catch All Column" ma:hidden="true" ma:list="{4c8d2c70-66d6-478d-b3e5-9b4cdf81ce20}" ma:internalName="TaxCatchAll" ma:showField="CatchAllData" ma:web="f4cae840-bab3-4360-a79a-6e3ca85fec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1ec6f0-867d-4b0e-9575-1912af0b1582" elementFormDefault="qualified">
    <xsd:import namespace="http://schemas.microsoft.com/office/2006/documentManagement/types"/>
    <xsd:import namespace="http://schemas.microsoft.com/office/infopath/2007/PartnerControls"/>
    <xsd:element name="dvzv" ma:index="10" nillable="true" ma:displayName="Text" ma:internalName="dvzv" ma:readOnly="false">
      <xsd:simpleType>
        <xsd:restriction base="dms:Text"/>
      </xsd:simpleType>
    </xsd:element>
    <xsd:element name="Needs_x0020_Update" ma:index="11" nillable="true" ma:displayName="Needs Update" ma:default="0" ma:description="Check this if the file is in need of updating." ma:internalName="Needs_x0020_Update" ma:readOnly="false">
      <xsd:simpleType>
        <xsd:restriction base="dms:Boolean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8937b64f-f655-453f-b705-1731330732e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internalName="IconOverlay" ma:readOnly="fals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8C153C-4F97-445D-9A0D-8F8E4EB1DB6B}">
  <ds:schemaRefs>
    <ds:schemaRef ds:uri="http://schemas.openxmlformats.org/package/2006/metadata/core-properties"/>
    <ds:schemaRef ds:uri="f4cae840-bab3-4360-a79a-6e3ca85fece2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sharepoint/v4"/>
    <ds:schemaRef ds:uri="2c1ec6f0-867d-4b0e-9575-1912af0b158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806FF0B-9610-4561-8200-218090B11D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00AA62-0BD7-482A-B6B2-EDDC653EA2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cae840-bab3-4360-a79a-6e3ca85fece2"/>
    <ds:schemaRef ds:uri="2c1ec6f0-867d-4b0e-9575-1912af0b1582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11536</TotalTime>
  <Words>777</Words>
  <Application>Microsoft Office PowerPoint</Application>
  <PresentationFormat>Widescreen</PresentationFormat>
  <Paragraphs>175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Aptos</vt:lpstr>
      <vt:lpstr>Arial</vt:lpstr>
      <vt:lpstr>Arial Black</vt:lpstr>
      <vt:lpstr>Calibri</vt:lpstr>
      <vt:lpstr>Segoe UI</vt:lpstr>
      <vt:lpstr>Segoe UI Semilight</vt:lpstr>
      <vt:lpstr>Times New Roman</vt:lpstr>
      <vt:lpstr>Title Master Template</vt:lpstr>
      <vt:lpstr>Agile Development Test-Driven Development and Code Refactoring</vt:lpstr>
      <vt:lpstr>O mně</vt:lpstr>
      <vt:lpstr>O dnešku</vt:lpstr>
      <vt:lpstr>Agilní Vývoj</vt:lpstr>
      <vt:lpstr>Code Refactoring – Co?</vt:lpstr>
      <vt:lpstr>Code Refactoring – Jak?</vt:lpstr>
      <vt:lpstr>Code Refactoring – Proč?</vt:lpstr>
      <vt:lpstr>Code Refactoring – Proč?</vt:lpstr>
      <vt:lpstr>Clutter</vt:lpstr>
      <vt:lpstr>Bad Names</vt:lpstr>
      <vt:lpstr>Long Lines</vt:lpstr>
      <vt:lpstr>Long Methods</vt:lpstr>
      <vt:lpstr>Duplication</vt:lpstr>
      <vt:lpstr>Inconsistency</vt:lpstr>
      <vt:lpstr>Praktické cvičení: Resharper</vt:lpstr>
      <vt:lpstr>Pozor na nástroje</vt:lpstr>
      <vt:lpstr>Pozor na nástroje</vt:lpstr>
      <vt:lpstr>Test-Driven Development</vt:lpstr>
      <vt:lpstr>Praktické cvičení: TDD Konvexní obálka</vt:lpstr>
      <vt:lpstr>Programming by red</vt:lpstr>
      <vt:lpstr>Programming by red</vt:lpstr>
      <vt:lpstr>Programming by red</vt:lpstr>
      <vt:lpstr>Code Coverage</vt:lpstr>
      <vt:lpstr>Praktické cvičení: </vt:lpstr>
      <vt:lpstr>Zdroje</vt:lpstr>
      <vt:lpstr>PowerPoint Presentation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ICONICS Presentation</dc:title>
  <dc:creator>ICONICS</dc:creator>
  <cp:lastModifiedBy>Tomas Vomacka</cp:lastModifiedBy>
  <cp:revision>56</cp:revision>
  <dcterms:created xsi:type="dcterms:W3CDTF">2020-01-29T15:51:47Z</dcterms:created>
  <dcterms:modified xsi:type="dcterms:W3CDTF">2025-03-07T13:59:25Z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0x010100A62EAE80F0F7DF4A84B30CFEBAFEB868</vt:lpwstr>
  </property>
  <property fmtid="{D5CDD505-2E9C-101B-9397-08002B2CF9AE}" pid="3" name="TaxCatchAll">
    <vt:lpwstr/>
  </property>
  <property fmtid="{D5CDD505-2E9C-101B-9397-08002B2CF9AE}" pid="4" name="Enterprise_x0020_Keywords">
    <vt:lpwstr/>
  </property>
  <property fmtid="{D5CDD505-2E9C-101B-9397-08002B2CF9AE}" pid="5" name="TaxKeywordTaxHTField">
    <vt:lpwstr/>
  </property>
  <property fmtid="{D5CDD505-2E9C-101B-9397-08002B2CF9AE}" pid="6" name="Enterprise Keywords">
    <vt:lpwstr/>
  </property>
  <property fmtid="{D5CDD505-2E9C-101B-9397-08002B2CF9AE}" pid="7" name="Author">
    <vt:lpwstr>ICONICS</vt:lpwstr>
  </property>
  <property fmtid="{D5CDD505-2E9C-101B-9397-08002B2CF9AE}" pid="8" name="TaxKeyword">
    <vt:lpwstr/>
  </property>
  <property fmtid="{D5CDD505-2E9C-101B-9397-08002B2CF9AE}" pid="9" name="d81529e8384c4ca69c43c86a256e6a44">
    <vt:lpwstr>English|6dc873e1-7dae-4f0b-8bee-64a013a175e4</vt:lpwstr>
  </property>
  <property fmtid="{D5CDD505-2E9C-101B-9397-08002B2CF9AE}" pid="10" name="Metadata">
    <vt:lpwstr/>
  </property>
  <property fmtid="{D5CDD505-2E9C-101B-9397-08002B2CF9AE}" pid="11" name="xd_ProgID">
    <vt:lpwstr/>
  </property>
  <property fmtid="{D5CDD505-2E9C-101B-9397-08002B2CF9AE}" pid="12" name="Translate Owners">
    <vt:lpwstr>, </vt:lpwstr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Purpose">
    <vt:lpwstr/>
  </property>
  <property fmtid="{D5CDD505-2E9C-101B-9397-08002B2CF9AE}" pid="16" name="Products">
    <vt:lpwstr/>
  </property>
  <property fmtid="{D5CDD505-2E9C-101B-9397-08002B2CF9AE}" pid="17" name="_ExtendedDescription">
    <vt:lpwstr/>
  </property>
  <property fmtid="{D5CDD505-2E9C-101B-9397-08002B2CF9AE}" pid="18" name="URL">
    <vt:lpwstr/>
  </property>
  <property fmtid="{D5CDD505-2E9C-101B-9397-08002B2CF9AE}" pid="19" name="Language">
    <vt:lpwstr>1;#English|6dc873e1-7dae-4f0b-8bee-64a013a175e4</vt:lpwstr>
  </property>
  <property fmtid="{D5CDD505-2E9C-101B-9397-08002B2CF9AE}" pid="20" name="xd_Signature">
    <vt:bool>false</vt:bool>
  </property>
</Properties>
</file>